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3" r:id="rId4"/>
  </p:sldMasterIdLst>
  <p:notesMasterIdLst>
    <p:notesMasterId r:id="rId21"/>
  </p:notesMasterIdLst>
  <p:handoutMasterIdLst>
    <p:handoutMasterId r:id="rId22"/>
  </p:handoutMasterIdLst>
  <p:sldIdLst>
    <p:sldId id="258" r:id="rId5"/>
    <p:sldId id="269" r:id="rId6"/>
    <p:sldId id="270" r:id="rId7"/>
    <p:sldId id="283" r:id="rId8"/>
    <p:sldId id="260" r:id="rId9"/>
    <p:sldId id="271" r:id="rId10"/>
    <p:sldId id="286" r:id="rId11"/>
    <p:sldId id="285" r:id="rId12"/>
    <p:sldId id="276" r:id="rId13"/>
    <p:sldId id="275" r:id="rId14"/>
    <p:sldId id="278" r:id="rId15"/>
    <p:sldId id="284" r:id="rId16"/>
    <p:sldId id="280" r:id="rId17"/>
    <p:sldId id="281" r:id="rId18"/>
    <p:sldId id="287" r:id="rId19"/>
    <p:sldId id="28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5324" autoAdjust="0"/>
  </p:normalViewPr>
  <p:slideViewPr>
    <p:cSldViewPr snapToGrid="0">
      <p:cViewPr>
        <p:scale>
          <a:sx n="70" d="100"/>
          <a:sy n="70" d="100"/>
        </p:scale>
        <p:origin x="-330" y="-16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30E08F2E-5F06-4CE2-A139-452A1382A6F0}" type="datetimeFigureOut">
              <a:rPr lang="th-TH"/>
              <a:pPr/>
              <a:t>29/02/59</a:t>
            </a:fld>
            <a:endParaRPr lang="th-TH"/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B828588A-5C4E-401A-AECC-B6F63A9DE965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05997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1A4C5DC6-1594-414D-9341-ABA08739246C}" type="datetimeFigureOut">
              <a:rPr lang="en-US"/>
              <a:pPr/>
              <a:t>2/29/2016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77542409-6A04-4DC6-AC3A-D3758287A8F2}" type="slidenum">
              <a:rPr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5411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th-TH" smtClean="0"/>
              <a:pPr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30082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th-TH" smtClean="0"/>
              <a:pPr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661799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 smtClean="0"/>
              <a:t>22 กรกฎาคม 2555</a:t>
            </a:r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ใส่ข้อความส่วนท้ายที่นี่</a:t>
            </a: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CD8D479-8942-46E8-A226-A4E01F7A105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64962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 smtClean="0"/>
              <a:t>22 กรกฎาคม 2555</a:t>
            </a:r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ใส่ข้อความส่วนท้ายที่นี่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CD8D479-8942-46E8-A226-A4E01F7A105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76486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 smtClean="0"/>
              <a:t>22 กรกฎาคม 2555</a:t>
            </a:r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ใส่ข้อความส่วนท้ายที่นี่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CD8D479-8942-46E8-A226-A4E01F7A105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834362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 smtClean="0"/>
              <a:t>22 กรกฎาคม 2555</a:t>
            </a:r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ใส่ข้อความส่วนท้ายที่นี่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CD8D479-8942-46E8-A226-A4E01F7A105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199939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 smtClean="0"/>
              <a:t>22 กรกฎาคม 2555</a:t>
            </a:r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ใส่ข้อความส่วนท้ายที่นี่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CD8D479-8942-46E8-A226-A4E01F7A105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384003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 smtClean="0"/>
              <a:t>22 กรกฎาคม 2555</a:t>
            </a:r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ใส่ข้อความส่วนท้ายที่นี่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CD8D479-8942-46E8-A226-A4E01F7A105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6485783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 smtClean="0"/>
              <a:t>22 กรกฎาคม 2555</a:t>
            </a:r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ใส่ข้อความส่วนท้ายที่นี่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6667060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 smtClean="0"/>
              <a:t>22 กรกฎาคม 2555</a:t>
            </a:r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ใส่ข้อความส่วนท้ายที่นี่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959322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 smtClean="0"/>
              <a:t>22 กรกฎาคม 2555</a:t>
            </a:r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ใส่ข้อความส่วนท้ายที่นี่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778189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 smtClean="0"/>
              <a:t>22 กรกฎาคม 2555</a:t>
            </a:r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ใส่ข้อความส่วนท้ายที่นี่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CD8D479-8942-46E8-A226-A4E01F7A105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2940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 smtClean="0"/>
              <a:t>22 กรกฎาคม 2555</a:t>
            </a:r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ใส่ข้อความส่วนท้ายที่นี่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CD8D479-8942-46E8-A226-A4E01F7A105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391406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 smtClean="0"/>
              <a:t>22 กรกฎาคม 2555</a:t>
            </a:r>
            <a:endParaRPr lang="th-TH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ใส่ข้อความส่วนท้ายที่นี่</a:t>
            </a: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CD8D479-8942-46E8-A226-A4E01F7A105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395461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 smtClean="0"/>
              <a:t>22 กรกฎาคม 2555</a:t>
            </a:r>
            <a:endParaRPr lang="th-T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ใส่ข้อความส่วนท้ายที่นี่</a:t>
            </a: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119430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 smtClean="0"/>
              <a:t>22 กรกฎาคม 2555</a:t>
            </a:r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ใส่ข้อความส่วนท้ายที่นี่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39946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 smtClean="0"/>
              <a:t>22 กรกฎาคม 2555</a:t>
            </a:r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ใส่ข้อความส่วนท้ายที่นี่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781262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 smtClean="0"/>
              <a:t>22 กรกฎาคม 2555</a:t>
            </a:r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ใส่ข้อความส่วนท้ายที่นี่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CD8D479-8942-46E8-A226-A4E01F7A105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80091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h-TH" smtClean="0"/>
              <a:t>22 กรกฎาคม 2555</a:t>
            </a:r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h-TH"/>
              <a:t>ใส่ข้อความส่วนท้ายที่นี่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CD8D479-8942-46E8-A226-A4E01F7A105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034710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  <p:sldLayoutId id="2147483885" r:id="rId12"/>
    <p:sldLayoutId id="2147483886" r:id="rId13"/>
    <p:sldLayoutId id="2147483887" r:id="rId14"/>
    <p:sldLayoutId id="2147483888" r:id="rId15"/>
    <p:sldLayoutId id="2147483889" r:id="rId16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01253" y="0"/>
            <a:ext cx="10112991" cy="5895832"/>
          </a:xfrm>
        </p:spPr>
        <p:txBody>
          <a:bodyPr>
            <a:noAutofit/>
          </a:bodyPr>
          <a:lstStyle/>
          <a:p>
            <a:pPr algn="ctr"/>
            <a:r>
              <a:rPr lang="th-TH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ผู้บริหารพบประชาคม </a:t>
            </a:r>
            <a:br>
              <a:rPr lang="th-TH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(ยุทธศาสตร์คณะวิศวกรรมศาสตร์ </a:t>
            </a: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2560-2564</a:t>
            </a:r>
            <a:r>
              <a:rPr lang="th-TH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-----------</a:t>
            </a:r>
            <a:r>
              <a:rPr lang="th-TH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5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คณะวิศวกรรมศาสตร์ มหาวิทยาลัยอุบลราชธานี </a:t>
            </a:r>
            <a:br>
              <a:rPr lang="th-TH" sz="5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5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ครั้งที่ 1/2559</a:t>
            </a:r>
            <a:br>
              <a:rPr lang="th-TH" sz="5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5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วันที่ 29 กุมภาพันธ์ 2559</a:t>
            </a:r>
            <a:endParaRPr lang="th-TH" sz="50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5" name="รูปภาพ 4" descr="logo_eng_ub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57285" y="235471"/>
            <a:ext cx="1361677" cy="1361677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รูปภาพ 8" descr="ubu_logo_bi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1555" y="226552"/>
            <a:ext cx="1262611" cy="1493066"/>
          </a:xfrm>
          <a:prstGeom prst="rect">
            <a:avLst/>
          </a:prstGeom>
        </p:spPr>
      </p:pic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th-TH" smtClean="0"/>
              <a:pPr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261546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6"/>
          <p:cNvSpPr txBox="1">
            <a:spLocks/>
          </p:cNvSpPr>
          <p:nvPr/>
        </p:nvSpPr>
        <p:spPr>
          <a:xfrm>
            <a:off x="2318603" y="571075"/>
            <a:ext cx="8911687" cy="99841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ยุทธศาสตร์ที่ 3 งานบริการวิชาการ</a:t>
            </a:r>
            <a:endParaRPr kumimoji="0" lang="th-TH" sz="5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รูปภาพ 2" descr="logo_eng_ub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7566" y="718457"/>
            <a:ext cx="521783" cy="4963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2012286" y="2299450"/>
            <a:ext cx="92049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h-TH" sz="3000" u="sng" dirty="0">
                <a:latin typeface="TH SarabunPSK" pitchFamily="34" charset="-34"/>
                <a:cs typeface="TH SarabunPSK" pitchFamily="34" charset="-34"/>
              </a:rPr>
              <a:t>กลยุทธ์ที่ </a:t>
            </a:r>
            <a:r>
              <a:rPr lang="en-US" sz="3000" u="sng" dirty="0">
                <a:latin typeface="TH SarabunPSK" pitchFamily="34" charset="-34"/>
                <a:cs typeface="TH SarabunPSK" pitchFamily="34" charset="-34"/>
              </a:rPr>
              <a:t>1</a:t>
            </a:r>
            <a:r>
              <a:rPr lang="en-US" sz="3000" dirty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สร้างโครงการบริการวิชาการที่ตรงความต้องการของชุมชน</a:t>
            </a:r>
            <a:endParaRPr lang="en-US" sz="3000" dirty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3000" u="sng" dirty="0">
                <a:latin typeface="TH SarabunPSK" pitchFamily="34" charset="-34"/>
                <a:cs typeface="TH SarabunPSK" pitchFamily="34" charset="-34"/>
              </a:rPr>
              <a:t>กลยุทธ์ที่ </a:t>
            </a:r>
            <a:r>
              <a:rPr lang="en-US" sz="3000" u="sng" dirty="0"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30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 เพิ่มการสนับสนุนการบริการวิชาการจากแหล่งทุนภายนอก</a:t>
            </a:r>
            <a:endParaRPr lang="en-US" sz="3000" dirty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3000" u="sng" dirty="0">
                <a:latin typeface="TH SarabunPSK" pitchFamily="34" charset="-34"/>
                <a:cs typeface="TH SarabunPSK" pitchFamily="34" charset="-34"/>
              </a:rPr>
              <a:t>กลยุทธ์ที่ </a:t>
            </a:r>
            <a:r>
              <a:rPr lang="en-US" sz="3000" u="sng" dirty="0">
                <a:latin typeface="TH SarabunPSK" pitchFamily="34" charset="-34"/>
                <a:cs typeface="TH SarabunPSK" pitchFamily="34" charset="-34"/>
              </a:rPr>
              <a:t>3</a:t>
            </a:r>
            <a:r>
              <a:rPr lang="en-US" sz="3000" dirty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3000" dirty="0" err="1" smtClean="0">
                <a:latin typeface="TH SarabunPSK" pitchFamily="34" charset="-34"/>
                <a:cs typeface="TH SarabunPSK" pitchFamily="34" charset="-34"/>
              </a:rPr>
              <a:t>บูรณา</a:t>
            </a: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การการเรียนการสอนกับการบริการวิชาการ</a:t>
            </a:r>
            <a:endParaRPr lang="en-US" sz="3000" dirty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3000" u="sng" dirty="0">
                <a:latin typeface="TH SarabunPSK" pitchFamily="34" charset="-34"/>
                <a:cs typeface="TH SarabunPSK" pitchFamily="34" charset="-34"/>
              </a:rPr>
              <a:t>กลยุทธ์ที่ </a:t>
            </a:r>
            <a:r>
              <a:rPr lang="en-US" sz="3000" u="sng" dirty="0">
                <a:latin typeface="TH SarabunPSK" pitchFamily="34" charset="-34"/>
                <a:cs typeface="TH SarabunPSK" pitchFamily="34" charset="-34"/>
              </a:rPr>
              <a:t>4</a:t>
            </a: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  สร้างเครือข่ายความร่วมมือกับภาครัฐและเอกชน หรือองค์กร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ชุมชน ตลอดจน</a:t>
            </a:r>
          </a:p>
          <a:p>
            <a:pPr lvl="0"/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              ภาค</a:t>
            </a: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ธุรกิจ อุตสาหกรรม เพื่อเรียนรู้และสร้างความเข้มแข็งของชุมชนและสังคม</a:t>
            </a:r>
            <a:endParaRPr lang="en-US" sz="3000" dirty="0">
              <a:latin typeface="TH SarabunPSK" pitchFamily="34" charset="-34"/>
              <a:cs typeface="TH SarabunPSK" pitchFamily="34" charset="-34"/>
            </a:endParaRPr>
          </a:p>
          <a:p>
            <a:endParaRPr lang="en-US" sz="3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th-TH" smtClean="0"/>
              <a:pPr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853966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6"/>
          <p:cNvSpPr txBox="1">
            <a:spLocks/>
          </p:cNvSpPr>
          <p:nvPr/>
        </p:nvSpPr>
        <p:spPr>
          <a:xfrm>
            <a:off x="2168479" y="481090"/>
            <a:ext cx="8911687" cy="97112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ยุทธศาสตร์ที่ 4 งานทำนุบำรุงศิลปวัฒนธรรม</a:t>
            </a:r>
            <a:endParaRPr kumimoji="0" lang="th-TH" sz="5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รูปภาพ 2" descr="logo_eng_ub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7566" y="718457"/>
            <a:ext cx="521783" cy="4963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2012286" y="2299450"/>
            <a:ext cx="92049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h-TH" sz="3000" b="1" u="sng" dirty="0">
                <a:latin typeface="TH SarabunPSK" pitchFamily="34" charset="-34"/>
                <a:cs typeface="TH SarabunPSK" pitchFamily="34" charset="-34"/>
              </a:rPr>
              <a:t>กลยุทธ์ที่ </a:t>
            </a:r>
            <a:r>
              <a:rPr lang="en-US" sz="3000" b="1" u="sng" dirty="0">
                <a:latin typeface="TH SarabunPSK" pitchFamily="34" charset="-34"/>
                <a:cs typeface="TH SarabunPSK" pitchFamily="34" charset="-34"/>
              </a:rPr>
              <a:t>1</a:t>
            </a:r>
            <a:r>
              <a:rPr lang="en-US" sz="3000" dirty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ใช้ความรู้ด้านวิศวกรรมร่วมในการทำนุบำรุงศิลปะและวัฒนธรรมกับ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คณะ</a:t>
            </a:r>
          </a:p>
          <a:p>
            <a:pPr lvl="0"/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               และ</a:t>
            </a: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หน่วยงานอื่น</a:t>
            </a:r>
            <a:endParaRPr lang="en-US" sz="3000" dirty="0">
              <a:latin typeface="TH SarabunPSK" pitchFamily="34" charset="-34"/>
              <a:cs typeface="TH SarabunPSK" pitchFamily="34" charset="-34"/>
            </a:endParaRPr>
          </a:p>
          <a:p>
            <a:endParaRPr lang="en-US" sz="3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th-TH" smtClean="0"/>
              <a:pPr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853966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6"/>
          <p:cNvSpPr txBox="1">
            <a:spLocks/>
          </p:cNvSpPr>
          <p:nvPr/>
        </p:nvSpPr>
        <p:spPr>
          <a:xfrm>
            <a:off x="2318604" y="857677"/>
            <a:ext cx="8911687" cy="10939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ยุทธศาสตร์ที่ 5 การพัฒนาองค์กร และบุคลากร</a:t>
            </a:r>
            <a:endParaRPr kumimoji="0" lang="th-TH" sz="5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รูปภาพ 2" descr="logo_eng_ub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7566" y="718457"/>
            <a:ext cx="521783" cy="4963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2012285" y="2299450"/>
            <a:ext cx="9524321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h-TH" sz="2500" u="sng" dirty="0">
                <a:latin typeface="TH SarabunPSK" pitchFamily="34" charset="-34"/>
                <a:cs typeface="TH SarabunPSK" pitchFamily="34" charset="-34"/>
              </a:rPr>
              <a:t>กลยุทธ์ที่ </a:t>
            </a:r>
            <a:r>
              <a:rPr lang="en-US" sz="2500" u="sng" dirty="0">
                <a:latin typeface="TH SarabunPSK" pitchFamily="34" charset="-34"/>
                <a:cs typeface="TH SarabunPSK" pitchFamily="34" charset="-34"/>
              </a:rPr>
              <a:t>1</a:t>
            </a:r>
            <a:r>
              <a:rPr lang="en-US" sz="2500" dirty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500" dirty="0">
                <a:latin typeface="TH SarabunPSK" pitchFamily="34" charset="-34"/>
                <a:cs typeface="TH SarabunPSK" pitchFamily="34" charset="-34"/>
              </a:rPr>
              <a:t>พัฒนาระบบบริหารทรัพยากรบุคคล </a:t>
            </a:r>
            <a:endParaRPr lang="en-US" sz="25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2500" u="sng" dirty="0" smtClean="0">
                <a:latin typeface="TH SarabunPSK" pitchFamily="34" charset="-34"/>
                <a:cs typeface="TH SarabunPSK" pitchFamily="34" charset="-34"/>
              </a:rPr>
              <a:t>กล</a:t>
            </a:r>
            <a:r>
              <a:rPr lang="th-TH" sz="2500" u="sng" dirty="0">
                <a:latin typeface="TH SarabunPSK" pitchFamily="34" charset="-34"/>
                <a:cs typeface="TH SarabunPSK" pitchFamily="34" charset="-34"/>
              </a:rPr>
              <a:t>ยุทธ์ที่ </a:t>
            </a:r>
            <a:r>
              <a:rPr lang="en-US" sz="2500" u="sng" dirty="0">
                <a:latin typeface="TH SarabunPSK" pitchFamily="34" charset="-34"/>
                <a:cs typeface="TH SarabunPSK" pitchFamily="34" charset="-34"/>
              </a:rPr>
              <a:t>2</a:t>
            </a:r>
            <a:r>
              <a:rPr lang="th-TH" sz="2500" dirty="0">
                <a:latin typeface="TH SarabunPSK" pitchFamily="34" charset="-34"/>
                <a:cs typeface="TH SarabunPSK" pitchFamily="34" charset="-34"/>
              </a:rPr>
              <a:t>  ด้าน</a:t>
            </a:r>
            <a:r>
              <a:rPr lang="th-TH" sz="2500" dirty="0" smtClean="0">
                <a:latin typeface="TH SarabunPSK" pitchFamily="34" charset="-34"/>
                <a:cs typeface="TH SarabunPSK" pitchFamily="34" charset="-34"/>
              </a:rPr>
              <a:t>การเงิน</a:t>
            </a:r>
            <a:endParaRPr lang="en-US" sz="2500" dirty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2500" u="sng" dirty="0">
                <a:latin typeface="TH SarabunPSK" pitchFamily="34" charset="-34"/>
                <a:cs typeface="TH SarabunPSK" pitchFamily="34" charset="-34"/>
              </a:rPr>
              <a:t>กลยุทธ์ที่ </a:t>
            </a:r>
            <a:r>
              <a:rPr lang="en-US" sz="2500" u="sng" dirty="0">
                <a:latin typeface="TH SarabunPSK" pitchFamily="34" charset="-34"/>
                <a:cs typeface="TH SarabunPSK" pitchFamily="34" charset="-34"/>
              </a:rPr>
              <a:t>3</a:t>
            </a:r>
            <a:r>
              <a:rPr lang="th-TH" sz="2500" dirty="0">
                <a:latin typeface="TH SarabunPSK" pitchFamily="34" charset="-34"/>
                <a:cs typeface="TH SarabunPSK" pitchFamily="34" charset="-34"/>
              </a:rPr>
              <a:t>  สนับสนุน</a:t>
            </a:r>
            <a:r>
              <a:rPr lang="th-TH" sz="2500" dirty="0" smtClean="0">
                <a:latin typeface="TH SarabunPSK" pitchFamily="34" charset="-34"/>
                <a:cs typeface="TH SarabunPSK" pitchFamily="34" charset="-34"/>
              </a:rPr>
              <a:t>อาจารย์</a:t>
            </a:r>
            <a:r>
              <a:rPr lang="th-TH" sz="250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/บุคลากร</a:t>
            </a:r>
            <a:r>
              <a:rPr lang="th-TH" sz="2500" dirty="0" smtClean="0">
                <a:latin typeface="TH SarabunPSK" pitchFamily="34" charset="-34"/>
                <a:cs typeface="TH SarabunPSK" pitchFamily="34" charset="-34"/>
              </a:rPr>
              <a:t>ให้</a:t>
            </a:r>
            <a:r>
              <a:rPr lang="th-TH" sz="2500" dirty="0">
                <a:latin typeface="TH SarabunPSK" pitchFamily="34" charset="-34"/>
                <a:cs typeface="TH SarabunPSK" pitchFamily="34" charset="-34"/>
              </a:rPr>
              <a:t>มีคุณวุฒิ และประสบการณ์ในวิชาชีพ และพัฒนาตนเอง </a:t>
            </a:r>
            <a:endParaRPr lang="en-US" sz="25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2500" u="sng" dirty="0" smtClean="0">
                <a:latin typeface="TH SarabunPSK" pitchFamily="34" charset="-34"/>
                <a:cs typeface="TH SarabunPSK" pitchFamily="34" charset="-34"/>
              </a:rPr>
              <a:t>กล</a:t>
            </a:r>
            <a:r>
              <a:rPr lang="th-TH" sz="2500" u="sng" dirty="0">
                <a:latin typeface="TH SarabunPSK" pitchFamily="34" charset="-34"/>
                <a:cs typeface="TH SarabunPSK" pitchFamily="34" charset="-34"/>
              </a:rPr>
              <a:t>ยุทธ์ที่ </a:t>
            </a:r>
            <a:r>
              <a:rPr lang="en-US" sz="2500" u="sng" dirty="0">
                <a:latin typeface="TH SarabunPSK" pitchFamily="34" charset="-34"/>
                <a:cs typeface="TH SarabunPSK" pitchFamily="34" charset="-34"/>
              </a:rPr>
              <a:t>4</a:t>
            </a:r>
            <a:r>
              <a:rPr lang="th-TH" sz="2500" dirty="0">
                <a:latin typeface="TH SarabunPSK" pitchFamily="34" charset="-34"/>
                <a:cs typeface="TH SarabunPSK" pitchFamily="34" charset="-34"/>
              </a:rPr>
              <a:t>  ใช้เทคโนโลยีสารสนเทศเพื่อสนับสนุนการบริหารจัดการและพัฒนาสถาบัน</a:t>
            </a:r>
            <a:endParaRPr lang="en-US" sz="2500" dirty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2500" u="sng" dirty="0">
                <a:latin typeface="TH SarabunPSK" pitchFamily="34" charset="-34"/>
                <a:cs typeface="TH SarabunPSK" pitchFamily="34" charset="-34"/>
              </a:rPr>
              <a:t>กลยุทธ์ที่</a:t>
            </a:r>
            <a:r>
              <a:rPr lang="en-US" sz="2500" u="sng" dirty="0">
                <a:latin typeface="TH SarabunPSK" pitchFamily="34" charset="-34"/>
                <a:cs typeface="TH SarabunPSK" pitchFamily="34" charset="-34"/>
              </a:rPr>
              <a:t> 5</a:t>
            </a:r>
            <a:r>
              <a:rPr lang="th-TH" sz="2500" dirty="0">
                <a:latin typeface="TH SarabunPSK" pitchFamily="34" charset="-34"/>
                <a:cs typeface="TH SarabunPSK" pitchFamily="34" charset="-34"/>
              </a:rPr>
              <a:t> การปรับปรุงภูมิทัศน์ ระบบสาธารณูปโภค</a:t>
            </a:r>
            <a:endParaRPr lang="en-US" sz="2500" dirty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2500" u="sng" dirty="0">
                <a:latin typeface="TH SarabunPSK" pitchFamily="34" charset="-34"/>
                <a:cs typeface="TH SarabunPSK" pitchFamily="34" charset="-34"/>
              </a:rPr>
              <a:t>กลยุทธ์ที่ </a:t>
            </a:r>
            <a:r>
              <a:rPr lang="en-US" sz="2500" u="sng" dirty="0">
                <a:latin typeface="TH SarabunPSK" pitchFamily="34" charset="-34"/>
                <a:cs typeface="TH SarabunPSK" pitchFamily="34" charset="-34"/>
              </a:rPr>
              <a:t>6</a:t>
            </a:r>
            <a:r>
              <a:rPr lang="th-TH" sz="2500" dirty="0">
                <a:latin typeface="TH SarabunPSK" pitchFamily="34" charset="-34"/>
                <a:cs typeface="TH SarabunPSK" pitchFamily="34" charset="-34"/>
              </a:rPr>
              <a:t> การสร้างวัฒนธรรมองค์กร อย่างมีภราดรภาพ </a:t>
            </a:r>
            <a:r>
              <a:rPr lang="th-TH" sz="2500" dirty="0" smtClean="0">
                <a:latin typeface="TH SarabunPSK" pitchFamily="34" charset="-34"/>
                <a:cs typeface="TH SarabunPSK" pitchFamily="34" charset="-34"/>
              </a:rPr>
              <a:t>เพื่อ</a:t>
            </a:r>
            <a:r>
              <a:rPr lang="th-TH" sz="2500" dirty="0">
                <a:latin typeface="TH SarabunPSK" pitchFamily="34" charset="-34"/>
                <a:cs typeface="TH SarabunPSK" pitchFamily="34" charset="-34"/>
              </a:rPr>
              <a:t>การมีส่วนร่วม และเกิดความสามัคคี</a:t>
            </a:r>
            <a:endParaRPr lang="en-US" sz="2500" dirty="0">
              <a:latin typeface="TH SarabunPSK" pitchFamily="34" charset="-34"/>
              <a:cs typeface="TH SarabunPSK" pitchFamily="34" charset="-34"/>
            </a:endParaRPr>
          </a:p>
          <a:p>
            <a:endParaRPr lang="en-US" sz="25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th-TH" smtClean="0"/>
              <a:pPr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712123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6"/>
          <p:cNvSpPr txBox="1">
            <a:spLocks/>
          </p:cNvSpPr>
          <p:nvPr/>
        </p:nvSpPr>
        <p:spPr>
          <a:xfrm>
            <a:off x="2318603" y="629372"/>
            <a:ext cx="8911687" cy="11709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ยุทธศาสตร์ที่ 6 การประกันคุณภาพ</a:t>
            </a:r>
            <a:endParaRPr kumimoji="0" lang="th-TH" sz="5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รูปภาพ 2" descr="logo_eng_ub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7566" y="718457"/>
            <a:ext cx="521783" cy="4963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สี่เหลี่ยมผืนผ้า 4"/>
          <p:cNvSpPr/>
          <p:nvPr/>
        </p:nvSpPr>
        <p:spPr>
          <a:xfrm>
            <a:off x="1865562" y="2561786"/>
            <a:ext cx="98177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h-TH" sz="3000" b="1" u="sng" dirty="0" smtClean="0">
                <a:latin typeface="TH SarabunPSK" pitchFamily="34" charset="-34"/>
                <a:cs typeface="TH SarabunPSK" pitchFamily="34" charset="-34"/>
              </a:rPr>
              <a:t>กล</a:t>
            </a:r>
            <a:r>
              <a:rPr lang="th-TH" sz="3000" b="1" u="sng" dirty="0">
                <a:latin typeface="TH SarabunPSK" pitchFamily="34" charset="-34"/>
                <a:cs typeface="TH SarabunPSK" pitchFamily="34" charset="-34"/>
              </a:rPr>
              <a:t>ยุทธ์ที่ 1  </a:t>
            </a: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วางระบบและติดตามการประกันคุณภาพทางการศึกษา 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ให้</a:t>
            </a: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มีประสิทธิภาพ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th-TH" sz="3000" b="1" u="sng" dirty="0" smtClean="0">
                <a:latin typeface="TH SarabunPSK" pitchFamily="34" charset="-34"/>
                <a:cs typeface="TH SarabunPSK" pitchFamily="34" charset="-34"/>
              </a:rPr>
              <a:t>กล</a:t>
            </a:r>
            <a:r>
              <a:rPr lang="th-TH" sz="3000" b="1" u="sng" dirty="0">
                <a:latin typeface="TH SarabunPSK" pitchFamily="34" charset="-34"/>
                <a:cs typeface="TH SarabunPSK" pitchFamily="34" charset="-34"/>
              </a:rPr>
              <a:t>ยุทธ์ที่ 2  </a:t>
            </a: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ส่งเสริมกระบวนการพัฒนาระบบประกันคุณภาพไปสู่ระดับสากล เช่น </a:t>
            </a:r>
            <a:r>
              <a:rPr lang="en-US" sz="3000" dirty="0">
                <a:latin typeface="TH SarabunPSK" pitchFamily="34" charset="-34"/>
                <a:cs typeface="TH SarabunPSK" pitchFamily="34" charset="-34"/>
              </a:rPr>
              <a:t>TABEE</a:t>
            </a: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th-TH" smtClean="0"/>
              <a:pPr/>
              <a:t>13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853966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6"/>
          <p:cNvSpPr txBox="1">
            <a:spLocks/>
          </p:cNvSpPr>
          <p:nvPr/>
        </p:nvSpPr>
        <p:spPr>
          <a:xfrm>
            <a:off x="2005875" y="687471"/>
            <a:ext cx="8911687" cy="17010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80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ข้อเสนอแนะจากประชาคม</a:t>
            </a:r>
            <a:endParaRPr kumimoji="0" lang="th-TH" sz="8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รูปภาพ 2" descr="logo_eng_ub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7566" y="718457"/>
            <a:ext cx="521783" cy="4963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th-TH" smtClean="0"/>
              <a:pPr/>
              <a:t>14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853966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6"/>
          <p:cNvSpPr txBox="1">
            <a:spLocks/>
          </p:cNvSpPr>
          <p:nvPr/>
        </p:nvSpPr>
        <p:spPr>
          <a:xfrm>
            <a:off x="1801158" y="182505"/>
            <a:ext cx="8911687" cy="11276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48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ประเด็นหารือ </a:t>
            </a:r>
            <a:r>
              <a:rPr lang="en-US" sz="48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/ </a:t>
            </a:r>
            <a:r>
              <a:rPr lang="th-TH" sz="48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ชักชวน</a:t>
            </a:r>
            <a:endParaRPr kumimoji="0" lang="th-TH" sz="4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รูปภาพ 2" descr="logo_eng_ub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81731" y="199842"/>
            <a:ext cx="1196519" cy="11382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504516" y="774135"/>
            <a:ext cx="779767" cy="365125"/>
          </a:xfrm>
        </p:spPr>
        <p:txBody>
          <a:bodyPr/>
          <a:lstStyle/>
          <a:p>
            <a:fld id="{9CD8D479-8942-46E8-A226-A4E01F7A105C}" type="slidenum">
              <a:rPr lang="th-TH" smtClean="0"/>
              <a:pPr/>
              <a:t>15</a:t>
            </a:fld>
            <a:endParaRPr lang="th-TH" dirty="0"/>
          </a:p>
        </p:txBody>
      </p:sp>
      <p:sp>
        <p:nvSpPr>
          <p:cNvPr id="5" name="ชื่อเรื่อง 6"/>
          <p:cNvSpPr txBox="1">
            <a:spLocks/>
          </p:cNvSpPr>
          <p:nvPr/>
        </p:nvSpPr>
        <p:spPr>
          <a:xfrm>
            <a:off x="1230226" y="1222010"/>
            <a:ext cx="10015529" cy="50559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th-TH" sz="48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ประเด็นการส่งเสริมสำนักงานการศึกษานานาชาติ</a:t>
            </a:r>
          </a:p>
          <a:p>
            <a:pPr lvl="1" defTabSz="457200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th-TH" sz="48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คณะ</a:t>
            </a:r>
            <a:r>
              <a:rPr lang="th-TH" sz="4800" b="1" dirty="0" err="1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วิศ</a:t>
            </a:r>
            <a:r>
              <a:rPr lang="th-TH" sz="48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วะฯ มีศักยภาพ </a:t>
            </a:r>
            <a:r>
              <a:rPr lang="en-US" sz="48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=&gt; </a:t>
            </a:r>
            <a:r>
              <a:rPr lang="th-TH" sz="48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นักศึกษา หลักสูตร อาจารย์ ตลาดงาน</a:t>
            </a:r>
          </a:p>
          <a:p>
            <a:pPr lvl="1" defTabSz="457200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th-TH" sz="48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ทำหลักสูตร </a:t>
            </a:r>
            <a:r>
              <a:rPr lang="en-US" sz="48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International or English Program </a:t>
            </a:r>
            <a:r>
              <a:rPr lang="th-TH" sz="48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ได้หรือไม่</a:t>
            </a:r>
          </a:p>
          <a:p>
            <a:pPr lvl="1" defTabSz="457200">
              <a:spcBef>
                <a:spcPct val="0"/>
              </a:spcBef>
              <a:defRPr/>
            </a:pPr>
            <a:endParaRPr lang="th-TH" sz="4800" b="1" dirty="0" smtClean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th-TH" sz="4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3966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6"/>
          <p:cNvSpPr txBox="1">
            <a:spLocks/>
          </p:cNvSpPr>
          <p:nvPr/>
        </p:nvSpPr>
        <p:spPr>
          <a:xfrm>
            <a:off x="1801158" y="182505"/>
            <a:ext cx="8911687" cy="11276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แนวทางการทำงาน</a:t>
            </a:r>
            <a:endParaRPr kumimoji="0" lang="th-TH" sz="4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รูปภาพ 2" descr="logo_eng_ub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81731" y="199842"/>
            <a:ext cx="1196519" cy="11382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504516" y="774135"/>
            <a:ext cx="779767" cy="365125"/>
          </a:xfrm>
        </p:spPr>
        <p:txBody>
          <a:bodyPr/>
          <a:lstStyle/>
          <a:p>
            <a:fld id="{9CD8D479-8942-46E8-A226-A4E01F7A105C}" type="slidenum">
              <a:rPr lang="th-TH" smtClean="0"/>
              <a:pPr/>
              <a:t>16</a:t>
            </a:fld>
            <a:endParaRPr lang="th-TH" dirty="0"/>
          </a:p>
        </p:txBody>
      </p:sp>
      <p:sp>
        <p:nvSpPr>
          <p:cNvPr id="5" name="ชื่อเรื่อง 6"/>
          <p:cNvSpPr txBox="1">
            <a:spLocks/>
          </p:cNvSpPr>
          <p:nvPr/>
        </p:nvSpPr>
        <p:spPr>
          <a:xfrm>
            <a:off x="1230226" y="1222010"/>
            <a:ext cx="10015529" cy="50559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th-TH" sz="36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ใช้หลักสูตรปกติไทย แต่ สอนเป็น </a:t>
            </a:r>
            <a:r>
              <a:rPr lang="en-US" sz="36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English =&gt; </a:t>
            </a:r>
            <a:r>
              <a:rPr lang="th-TH" sz="36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ทำได้เลย</a:t>
            </a:r>
            <a:endParaRPr lang="en-US" sz="3600" b="1" dirty="0" smtClean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th-TH" sz="36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ปรับแก้ </a:t>
            </a:r>
            <a:r>
              <a:rPr lang="th-TH" sz="3600" b="1" dirty="0" err="1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มคอ</a:t>
            </a:r>
            <a:r>
              <a:rPr lang="en-US" sz="36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.2 </a:t>
            </a:r>
            <a:r>
              <a:rPr lang="th-TH" sz="36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(ปรับเล็ก) </a:t>
            </a:r>
            <a:r>
              <a:rPr lang="en-US" sz="36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=&gt; </a:t>
            </a:r>
            <a:r>
              <a:rPr lang="th-TH" sz="36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ไม่ต้องผ่านกลั่นกรอง </a:t>
            </a:r>
            <a:endParaRPr lang="en-US" sz="3600" b="1" dirty="0" smtClean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sz="36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Set </a:t>
            </a:r>
            <a:r>
              <a:rPr lang="th-TH" sz="36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ทุกวิชาให้มีการเรียนการสอน </a:t>
            </a:r>
            <a:r>
              <a:rPr lang="en-US" sz="36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English </a:t>
            </a:r>
            <a:r>
              <a:rPr lang="th-TH" sz="36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อย่างน้อย </a:t>
            </a:r>
            <a:r>
              <a:rPr lang="en-US" sz="36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1 section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sz="36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th-TH" sz="36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มหาวิทยาลัย จะจัดการให้ มี </a:t>
            </a:r>
            <a:r>
              <a:rPr lang="en-US" sz="36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Gen Ed </a:t>
            </a:r>
            <a:r>
              <a:rPr lang="th-TH" sz="36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เป็น </a:t>
            </a:r>
            <a:r>
              <a:rPr lang="en-US" sz="36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English </a:t>
            </a:r>
            <a:r>
              <a:rPr lang="th-TH" sz="36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ให้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th-TH" sz="36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เริ่มต้นด้วยศักยภาพ ที่มีอยู่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th-TH" sz="36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เริ่ม </a:t>
            </a:r>
            <a:r>
              <a:rPr lang="en-US" sz="36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1/</a:t>
            </a:r>
            <a:r>
              <a:rPr lang="th-TH" sz="36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/</a:t>
            </a:r>
            <a:r>
              <a:rPr lang="en-US" sz="36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2559 </a:t>
            </a:r>
            <a:r>
              <a:rPr lang="th-TH" sz="36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ได้หรือไม่ หรือ </a:t>
            </a:r>
            <a:r>
              <a:rPr lang="en-US" sz="36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1/2560</a:t>
            </a:r>
            <a:r>
              <a:rPr lang="th-TH" sz="36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ภาควิชาใดบ้าง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th-TH" sz="36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มีนโยบายที่จะส่งเสริม สนับสนุน แต่ยังไม่ชัดเจน </a:t>
            </a:r>
            <a:r>
              <a:rPr lang="en-US" sz="36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(advantage / benefit / incentive / load etc.)</a:t>
            </a:r>
            <a:endParaRPr lang="th-TH" sz="3600" b="1" dirty="0" smtClean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th-TH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3966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>
          <a:xfrm>
            <a:off x="2168435" y="4828076"/>
            <a:ext cx="9505998" cy="1468800"/>
          </a:xfrm>
        </p:spPr>
        <p:txBody>
          <a:bodyPr>
            <a:noAutofit/>
          </a:bodyPr>
          <a:lstStyle/>
          <a:p>
            <a:r>
              <a:rPr lang="th-TH" sz="5000" b="1" u="sng" dirty="0" err="1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พันธ</a:t>
            </a:r>
            <a:r>
              <a:rPr lang="th-TH" sz="5000" b="1" u="sng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กิจ</a:t>
            </a:r>
            <a:r>
              <a:rPr lang="en-US" sz="30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30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000" b="1" u="sng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ผลิตบัณฑิต</a:t>
            </a:r>
            <a:r>
              <a:rPr lang="th-TH" sz="30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3000" b="1" dirty="0" smtClean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 ผลิตบัณฑิตที่มีคุณภาพ  สามารถนำความรู้และทักษะด้านวิศวกรรมไปประยุกต์ใช้และสร้างสรรค์นวัตกรรมได้อย่างมีประสิทธิภาพบนพื้นฐานของจรรยาบรรณวิชาชีพ</a:t>
            </a:r>
            <a:r>
              <a:rPr lang="en-US" sz="30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3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000" b="1" u="sng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การวิจัย</a:t>
            </a:r>
            <a:r>
              <a:rPr lang="th-TH" sz="30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3000" b="1" dirty="0" smtClean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 วิจัยเพื่อสร้างองค์ความรู้และนวัตกรรม ที่สอดคล้องกับความต้องการของสังคมภูมิภาคลุ่มน้ำโขงและประชาคมโลกอย่างยั่งยืน</a:t>
            </a:r>
            <a:r>
              <a:rPr lang="en-US" sz="30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3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000" b="1" u="sng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บริการวิชาการ</a:t>
            </a:r>
            <a:r>
              <a:rPr lang="th-TH" sz="30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3000" b="1" dirty="0" smtClean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 ให้บริการวิชาการในการแก้ปัญหาทางวิศวกรรม เพื่อพัฒนาสังคมอย่างยั่งยืน</a:t>
            </a:r>
            <a:r>
              <a:rPr lang="en-US" sz="30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3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000" b="1" u="sng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ทำนุบำรุงศิลปวัฒนธรรม</a:t>
            </a:r>
            <a:r>
              <a:rPr lang="th-TH" sz="30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3000" b="1" dirty="0" smtClean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 ใช้ทักษะและความรู้ด้านวิศวกรรมไป</a:t>
            </a:r>
            <a:r>
              <a:rPr lang="th-TH" sz="3000" b="1" dirty="0" err="1" smtClean="0">
                <a:latin typeface="TH SarabunPSK" pitchFamily="34" charset="-34"/>
                <a:cs typeface="TH SarabunPSK" pitchFamily="34" charset="-34"/>
              </a:rPr>
              <a:t>บูรณา</a:t>
            </a:r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การ  เพื่อทำนุบำรุงศิลปวัฒนธรรม ภูมิปัญญาของท้องถิ่นและประเทศชาติ</a:t>
            </a:r>
            <a:r>
              <a:rPr lang="en-US" sz="30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3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000" b="1" u="sng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การบริหารจัดการ</a:t>
            </a:r>
            <a:r>
              <a:rPr lang="en-US" sz="30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3000" b="1" dirty="0" smtClean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 มีการบริหารจัดการอย่างมีประสิทธิภาพ โดยยึดหลัก</a:t>
            </a:r>
            <a:r>
              <a:rPr lang="th-TH" sz="3000" b="1" dirty="0" err="1" smtClean="0">
                <a:latin typeface="TH SarabunPSK" pitchFamily="34" charset="-34"/>
                <a:cs typeface="TH SarabunPSK" pitchFamily="34" charset="-34"/>
              </a:rPr>
              <a:t>ธรรมาภิ</a:t>
            </a:r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บาล </a:t>
            </a:r>
            <a:r>
              <a:rPr lang="en-US" sz="30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3000" b="1" dirty="0" smtClean="0">
                <a:latin typeface="TH SarabunPSK" pitchFamily="34" charset="-34"/>
                <a:cs typeface="TH SarabunPSK" pitchFamily="34" charset="-34"/>
              </a:rPr>
            </a:br>
            <a:endParaRPr lang="th-TH" sz="3000" b="1" dirty="0"/>
          </a:p>
        </p:txBody>
      </p:sp>
      <p:pic>
        <p:nvPicPr>
          <p:cNvPr id="4" name="รูปภาพ 3" descr="logo_eng_ub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957" y="171766"/>
            <a:ext cx="1167965" cy="1111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436277" y="3271434"/>
            <a:ext cx="779767" cy="365125"/>
          </a:xfrm>
        </p:spPr>
        <p:txBody>
          <a:bodyPr/>
          <a:lstStyle/>
          <a:p>
            <a:fld id="{9CD8D479-8942-46E8-A226-A4E01F7A105C}" type="slidenum">
              <a:rPr lang="th-TH" smtClean="0"/>
              <a:pPr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613767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1705971" y="18867"/>
            <a:ext cx="6387152" cy="784372"/>
          </a:xfrm>
        </p:spPr>
        <p:txBody>
          <a:bodyPr>
            <a:normAutofit/>
          </a:bodyPr>
          <a:lstStyle/>
          <a:p>
            <a:r>
              <a:rPr lang="th-TH" sz="4000" b="1" dirty="0" smtClean="0">
                <a:solidFill>
                  <a:srgbClr val="C00000"/>
                </a:solidFill>
              </a:rPr>
              <a:t>ความเชื่อมโยงยุทธศาสตร์</a:t>
            </a:r>
            <a:endParaRPr lang="th-TH" sz="4000" b="1" dirty="0">
              <a:solidFill>
                <a:srgbClr val="C00000"/>
              </a:solidFill>
            </a:endParaRPr>
          </a:p>
        </p:txBody>
      </p:sp>
      <p:pic>
        <p:nvPicPr>
          <p:cNvPr id="14" name="รูปภาพ 13" descr="logo_eng_ub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7566" y="718457"/>
            <a:ext cx="521783" cy="4963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" name="รูปภาพ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524" t="6745" r="7414" b="18589"/>
          <a:stretch/>
        </p:blipFill>
        <p:spPr>
          <a:xfrm>
            <a:off x="1668379" y="577517"/>
            <a:ext cx="10379242" cy="6091104"/>
          </a:xfrm>
          <a:prstGeom prst="rect">
            <a:avLst/>
          </a:prstGeom>
        </p:spPr>
      </p:pic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th-TH" smtClean="0"/>
              <a:pPr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156219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10687" y="214677"/>
            <a:ext cx="8706819" cy="723427"/>
          </a:xfrm>
        </p:spPr>
        <p:txBody>
          <a:bodyPr>
            <a:noAutofit/>
          </a:bodyPr>
          <a:lstStyle/>
          <a:p>
            <a:r>
              <a:rPr lang="th-TH" sz="5000" b="1" u="sng" dirty="0" smtClean="0"/>
              <a:t>การดำเนินงาน</a:t>
            </a:r>
            <a:endParaRPr lang="en-US" sz="5000" b="1" u="sng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392072" y="914401"/>
            <a:ext cx="10263116" cy="5336994"/>
          </a:xfrm>
        </p:spPr>
        <p:txBody>
          <a:bodyPr/>
          <a:lstStyle/>
          <a:p>
            <a:endParaRPr lang="th-TH" sz="3000" b="1" u="sng" dirty="0" smtClean="0"/>
          </a:p>
          <a:p>
            <a:endParaRPr lang="th-TH" sz="3000" b="1" u="sng" dirty="0"/>
          </a:p>
          <a:p>
            <a:endParaRPr lang="th-TH" sz="3000" b="1" u="sng" dirty="0" smtClean="0"/>
          </a:p>
          <a:p>
            <a:r>
              <a:rPr lang="th-TH" sz="3000" dirty="0" smtClean="0"/>
              <a:t>      ในการดำเนินงานด้านยุทธศาสตร์ คณะวิศวกรรมศาสตร์ ได้ทบทวนแผนยุทธศาสตร์ ระยะ 5 ปี ครั้งล่าสุด ในเดือนสิงหาคม 2555 และถือใช้แผนยุทธศาสตร์ดังกล่าวในปี 2556-2559 เป็นต้นมา ในครั้งนี้คณะฯ เห็นควรให้มีการปรับยุทธศาสตร์ ตามสถานการณ์เปลี่ยนไป และตามรอบการปรับปรุงยุทธศาสตร์ที่ตรงกับมหาวิทยาลัย คือ ในปี 2560-2564  คณะวิศวกรรมศาสตร์ ได้ดำเนินการ ดังนี้</a:t>
            </a:r>
          </a:p>
          <a:p>
            <a:r>
              <a:rPr lang="th-TH" sz="3000" b="1" u="sng" dirty="0" smtClean="0"/>
              <a:t>ระยะที่ 1  </a:t>
            </a:r>
            <a:r>
              <a:rPr lang="th-TH" sz="3000" dirty="0" smtClean="0"/>
              <a:t>ระหว่างวันที่ 20-21 พฤศจิกายน 2558</a:t>
            </a:r>
          </a:p>
          <a:p>
            <a:r>
              <a:rPr lang="th-TH" sz="3000" dirty="0" smtClean="0"/>
              <a:t>ทบทวน และจัดทำร่างแผนยุทธศาสตร์ โดย ผู้บริหารคณะวิศวกรรมศาสตร์</a:t>
            </a:r>
          </a:p>
          <a:p>
            <a:r>
              <a:rPr lang="th-TH" sz="3000" b="1" u="sng" dirty="0" smtClean="0"/>
              <a:t>ระยะที่ 2  </a:t>
            </a:r>
            <a:r>
              <a:rPr lang="th-TH" sz="3000" dirty="0" smtClean="0"/>
              <a:t>วันที่ 29 กุมภาพันธ์ 2559</a:t>
            </a:r>
          </a:p>
          <a:p>
            <a:r>
              <a:rPr lang="th-TH" sz="3000" dirty="0" smtClean="0"/>
              <a:t>คณบดีพบประชาคม เพื่อชี้แจงยุทธศาสตร์ และรับฟังความคิดเห็น</a:t>
            </a:r>
          </a:p>
          <a:p>
            <a:endParaRPr lang="en-US" sz="3000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th-TH" smtClean="0"/>
              <a:pPr/>
              <a:t>4</a:t>
            </a:fld>
            <a:endParaRPr lang="th-TH"/>
          </a:p>
        </p:txBody>
      </p:sp>
      <p:pic>
        <p:nvPicPr>
          <p:cNvPr id="5" name="รูปภาพ 4" descr="logo_eng_ub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73494" y="226357"/>
            <a:ext cx="1167965" cy="1111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599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84340" y="2367956"/>
            <a:ext cx="3597344" cy="2420476"/>
          </a:xfrm>
        </p:spPr>
        <p:txBody>
          <a:bodyPr>
            <a:noAutofit/>
          </a:bodyPr>
          <a:lstStyle/>
          <a:p>
            <a:pPr algn="ctr"/>
            <a:r>
              <a:rPr lang="th-TH" sz="3000" b="1" u="sng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วิสัยทัศน์</a:t>
            </a:r>
            <a:br>
              <a:rPr lang="th-TH" sz="3000" b="1" u="sng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3000" b="1" u="sng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มหาวิทยาลัยอุบลราชธานี</a:t>
            </a:r>
            <a:br>
              <a:rPr lang="th-TH" sz="3000" b="1" u="sng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มหาวิทยาลัยอุบลราชธานีเป็นมหาวิทยาลัยชั้นนำแห่ง</a:t>
            </a:r>
            <a:r>
              <a:rPr lang="th-TH" sz="3000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ภูมิภาคลุ่มน้ำโขง ผลิตบัณฑิตที่มีคุณภาพ สร้างองค์ความรู้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และ</a:t>
            </a:r>
            <a:r>
              <a:rPr lang="th-TH" sz="3000" b="1" u="sng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นวัตกรรม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เพื่อสังคมที่ยั่งยืน</a:t>
            </a:r>
            <a:endParaRPr lang="th-TH" sz="3000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7110485" y="2401508"/>
            <a:ext cx="3980650" cy="28185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0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วิสัยทัศน์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3000" b="1" u="sng" dirty="0" smtClean="0">
                <a:solidFill>
                  <a:srgbClr val="C00000"/>
                </a:solidFill>
                <a:latin typeface="TH SarabunPSK" pitchFamily="34" charset="-34"/>
                <a:ea typeface="+mj-ea"/>
                <a:cs typeface="TH SarabunPSK" pitchFamily="34" charset="-34"/>
              </a:rPr>
              <a:t>ค</a:t>
            </a:r>
            <a:r>
              <a:rPr kumimoji="0" lang="th-TH" sz="30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ณะ</a:t>
            </a:r>
            <a:r>
              <a:rPr kumimoji="0" lang="th-TH" sz="30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วิศวกรรมศาสตร์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/>
            </a:r>
            <a:b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</a:br>
            <a:r>
              <a:rPr kumimoji="0" lang="th-TH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เป็นองค์กรชั้นนำที่</a:t>
            </a:r>
            <a:r>
              <a:rPr kumimoji="0" lang="th-TH" sz="3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เป็นเลิศด้านวิศวกรรมศาสตร์</a:t>
            </a:r>
            <a:r>
              <a:rPr kumimoji="0" lang="th-TH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 </a:t>
            </a:r>
            <a:r>
              <a:rPr kumimoji="0" lang="th-TH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เพื่อ</a:t>
            </a:r>
            <a:r>
              <a:rPr kumimoji="0" lang="th-TH" sz="3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ผลิตบัณฑิตที่มีคุณภาพ</a:t>
            </a:r>
            <a:r>
              <a:rPr kumimoji="0" lang="th-TH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 </a:t>
            </a:r>
            <a:r>
              <a:rPr kumimoji="0" lang="th-TH" sz="3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สร้างองค์ความรู้</a:t>
            </a:r>
            <a:r>
              <a:rPr kumimoji="0" lang="th-TH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และ</a:t>
            </a:r>
            <a:r>
              <a:rPr kumimoji="0" lang="th-TH" sz="3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นวัตกรรม</a:t>
            </a:r>
            <a:r>
              <a:rPr kumimoji="0" lang="th-TH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 </a:t>
            </a:r>
            <a:r>
              <a:rPr kumimoji="0" lang="th-TH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ที่สอดคล้องกับความต้องการของสังคมภูมิภาคลุ่มน้ำโขงและประชาคมโลกอย่างยั่งยืน</a:t>
            </a:r>
            <a:endParaRPr kumimoji="0" lang="th-TH" sz="3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รูปภาพ 5" descr="logo_eng_ub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7566" y="718457"/>
            <a:ext cx="521783" cy="4963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3289110" y="481768"/>
            <a:ext cx="6176751" cy="1500938"/>
          </a:xfrm>
          <a:prstGeom prst="rect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h-TH" sz="3000" b="1" u="sng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วิสัยทัศน์ชาติ</a:t>
            </a:r>
            <a:br>
              <a:rPr lang="th-TH" sz="3000" b="1" u="sng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3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มั่นคง มั่งคั่ง ยั่งยืน</a:t>
            </a:r>
          </a:p>
          <a:p>
            <a:pPr algn="ctr"/>
            <a:r>
              <a:rPr lang="th-TH" sz="25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(ประเทศไทยต้องมั่นคง ประชาชนต้องมั่งคั่ง และมีการพัฒนาที่ยั่งยืน)</a:t>
            </a:r>
            <a:endParaRPr lang="th-TH" sz="25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ลูกศรลง 3"/>
          <p:cNvSpPr/>
          <p:nvPr/>
        </p:nvSpPr>
        <p:spPr>
          <a:xfrm rot="2196420">
            <a:off x="2915825" y="1802473"/>
            <a:ext cx="473336" cy="516367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ลูกศรลง 8"/>
          <p:cNvSpPr/>
          <p:nvPr/>
        </p:nvSpPr>
        <p:spPr>
          <a:xfrm rot="18993290">
            <a:off x="8879821" y="1921458"/>
            <a:ext cx="473336" cy="516367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ลูกศรซ้าย-ขวา 9"/>
          <p:cNvSpPr/>
          <p:nvPr/>
        </p:nvSpPr>
        <p:spPr>
          <a:xfrm>
            <a:off x="5672738" y="4959271"/>
            <a:ext cx="710004" cy="376517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ตัวยึดหมายเลขภาพนิ่ง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th-TH" smtClean="0"/>
              <a:pPr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628715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ชื่อเรื่อง 6"/>
          <p:cNvSpPr>
            <a:spLocks noGrp="1"/>
          </p:cNvSpPr>
          <p:nvPr>
            <p:ph type="title"/>
          </p:nvPr>
        </p:nvSpPr>
        <p:spPr>
          <a:xfrm>
            <a:off x="2318604" y="2074086"/>
            <a:ext cx="8911687" cy="1701080"/>
          </a:xfrm>
        </p:spPr>
        <p:txBody>
          <a:bodyPr>
            <a:noAutofit/>
          </a:bodyPr>
          <a:lstStyle/>
          <a:p>
            <a:pPr algn="ctr"/>
            <a:r>
              <a:rPr lang="th-TH" sz="8000" b="1" dirty="0" smtClean="0">
                <a:solidFill>
                  <a:srgbClr val="C00000"/>
                </a:solidFill>
              </a:rPr>
              <a:t>ยุทธศาสตร์คณะวิศวกรรมศาสตร์</a:t>
            </a:r>
            <a:br>
              <a:rPr lang="th-TH" sz="8000" b="1" dirty="0" smtClean="0">
                <a:solidFill>
                  <a:srgbClr val="C00000"/>
                </a:solidFill>
              </a:rPr>
            </a:br>
            <a:r>
              <a:rPr lang="th-TH" sz="8000" b="1" dirty="0" smtClean="0">
                <a:solidFill>
                  <a:srgbClr val="C00000"/>
                </a:solidFill>
              </a:rPr>
              <a:t>ปี 2560-2564</a:t>
            </a:r>
            <a:endParaRPr lang="th-TH" sz="8000" b="1" dirty="0">
              <a:solidFill>
                <a:srgbClr val="C00000"/>
              </a:solidFill>
            </a:endParaRPr>
          </a:p>
        </p:txBody>
      </p:sp>
      <p:pic>
        <p:nvPicPr>
          <p:cNvPr id="3" name="รูปภาพ 2" descr="logo_eng_ub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7566" y="718457"/>
            <a:ext cx="521783" cy="4963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th-TH" smtClean="0"/>
              <a:pPr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605963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6"/>
          <p:cNvSpPr txBox="1">
            <a:spLocks/>
          </p:cNvSpPr>
          <p:nvPr/>
        </p:nvSpPr>
        <p:spPr>
          <a:xfrm>
            <a:off x="2483894" y="935245"/>
            <a:ext cx="8461612" cy="994321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ยุทธศาสตร์ที่ 1 การผลิตบัณฑิต</a:t>
            </a:r>
          </a:p>
          <a:p>
            <a:pPr lvl="0" defTabSz="457200">
              <a:spcBef>
                <a:spcPct val="0"/>
              </a:spcBef>
              <a:defRPr/>
            </a:pPr>
            <a:r>
              <a:rPr lang="th-TH" sz="5000" b="1" dirty="0" smtClean="0">
                <a:latin typeface="+mj-lt"/>
                <a:ea typeface="+mj-ea"/>
                <a:cs typeface="+mj-cs"/>
              </a:rPr>
              <a:t>ยุทธศาสตร์ที่ 2 </a:t>
            </a:r>
            <a:r>
              <a:rPr lang="th-TH" sz="5000" b="1" dirty="0"/>
              <a:t>งานวิจัยและงาน</a:t>
            </a:r>
            <a:r>
              <a:rPr lang="th-TH" sz="5000" b="1" dirty="0" smtClean="0"/>
              <a:t>นวัตกรรม</a:t>
            </a:r>
          </a:p>
          <a:p>
            <a:pPr defTabSz="457200">
              <a:spcBef>
                <a:spcPct val="0"/>
              </a:spcBef>
              <a:defRPr/>
            </a:pPr>
            <a:r>
              <a:rPr lang="th-TH" sz="5000" b="1" dirty="0"/>
              <a:t>ยุทธศาสตร์ที่ 3 งานบริการ</a:t>
            </a:r>
            <a:r>
              <a:rPr lang="th-TH" sz="5000" b="1" dirty="0" smtClean="0"/>
              <a:t>วิชาการ</a:t>
            </a:r>
          </a:p>
          <a:p>
            <a:pPr lvl="0" defTabSz="457200">
              <a:spcBef>
                <a:spcPct val="0"/>
              </a:spcBef>
              <a:defRPr/>
            </a:pPr>
            <a:r>
              <a:rPr lang="th-TH" sz="5000" b="1" dirty="0"/>
              <a:t>ยุทธศาสตร์ที่ 4 งานทำนุบำรุง</a:t>
            </a:r>
            <a:r>
              <a:rPr lang="th-TH" sz="5000" b="1" dirty="0" smtClean="0"/>
              <a:t>ศิลปวัฒนธรรม</a:t>
            </a:r>
          </a:p>
          <a:p>
            <a:pPr lvl="0" defTabSz="457200">
              <a:spcBef>
                <a:spcPct val="0"/>
              </a:spcBef>
              <a:defRPr/>
            </a:pPr>
            <a:r>
              <a:rPr lang="th-TH" sz="5000" b="1" dirty="0" smtClean="0"/>
              <a:t>ยุทธศาสตร์</a:t>
            </a:r>
            <a:r>
              <a:rPr lang="th-TH" sz="5000" b="1" dirty="0"/>
              <a:t>ที่ 5 </a:t>
            </a:r>
            <a:r>
              <a:rPr lang="th-TH" sz="5000" b="1" dirty="0" smtClean="0"/>
              <a:t>การ</a:t>
            </a:r>
            <a:r>
              <a:rPr lang="th-TH" sz="5000" b="1" dirty="0"/>
              <a:t>พัฒนาองค์กร และ</a:t>
            </a:r>
            <a:r>
              <a:rPr lang="th-TH" sz="5000" b="1" dirty="0" smtClean="0"/>
              <a:t>บุคลากร</a:t>
            </a:r>
          </a:p>
          <a:p>
            <a:pPr defTabSz="457200">
              <a:spcBef>
                <a:spcPct val="0"/>
              </a:spcBef>
              <a:defRPr/>
            </a:pPr>
            <a:r>
              <a:rPr lang="th-TH" sz="5000" b="1" dirty="0"/>
              <a:t>ยุทธศาสตร์ที่ 6 การประกันคุณภาพ</a:t>
            </a:r>
          </a:p>
          <a:p>
            <a:pPr lvl="0" defTabSz="457200">
              <a:spcBef>
                <a:spcPct val="0"/>
              </a:spcBef>
              <a:defRPr/>
            </a:pPr>
            <a:endParaRPr lang="th-TH" sz="5000" b="1" dirty="0"/>
          </a:p>
          <a:p>
            <a:pPr lvl="0" defTabSz="457200">
              <a:spcBef>
                <a:spcPct val="0"/>
              </a:spcBef>
              <a:defRPr/>
            </a:pPr>
            <a:endParaRPr lang="th-TH" sz="5000" b="1" dirty="0"/>
          </a:p>
          <a:p>
            <a:pPr defTabSz="457200">
              <a:spcBef>
                <a:spcPct val="0"/>
              </a:spcBef>
              <a:defRPr/>
            </a:pPr>
            <a:endParaRPr lang="th-TH" sz="5000" b="1" dirty="0"/>
          </a:p>
          <a:p>
            <a:pPr lvl="0" defTabSz="457200">
              <a:spcBef>
                <a:spcPct val="0"/>
              </a:spcBef>
              <a:defRPr/>
            </a:pPr>
            <a:endParaRPr lang="th-TH" sz="5000" b="1" dirty="0" smtClean="0"/>
          </a:p>
          <a:p>
            <a:pPr lvl="0" defTabSz="457200">
              <a:spcBef>
                <a:spcPct val="0"/>
              </a:spcBef>
              <a:defRPr/>
            </a:pPr>
            <a:endParaRPr kumimoji="0" lang="th-TH" sz="5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รูปภาพ 2" descr="logo_eng_ub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7566" y="718457"/>
            <a:ext cx="521783" cy="4963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th-TH" smtClean="0"/>
              <a:pPr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122624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6"/>
          <p:cNvSpPr txBox="1">
            <a:spLocks/>
          </p:cNvSpPr>
          <p:nvPr/>
        </p:nvSpPr>
        <p:spPr>
          <a:xfrm>
            <a:off x="2305540" y="575172"/>
            <a:ext cx="8911687" cy="994321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ยุทธศาสตร์ที่ 1 การผลิตบัณฑิต</a:t>
            </a:r>
          </a:p>
        </p:txBody>
      </p:sp>
      <p:pic>
        <p:nvPicPr>
          <p:cNvPr id="3" name="รูปภาพ 2" descr="logo_eng_ub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7566" y="718457"/>
            <a:ext cx="521783" cy="4963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2012286" y="2299450"/>
            <a:ext cx="920494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h-TH" sz="3000" u="sng" dirty="0">
                <a:latin typeface="TH SarabunPSK" pitchFamily="34" charset="-34"/>
                <a:cs typeface="TH SarabunPSK" pitchFamily="34" charset="-34"/>
              </a:rPr>
              <a:t>กลยุทธ์ที่ </a:t>
            </a:r>
            <a:r>
              <a:rPr lang="en-US" sz="3000" u="sng" dirty="0">
                <a:latin typeface="TH SarabunPSK" pitchFamily="34" charset="-34"/>
                <a:cs typeface="TH SarabunPSK" pitchFamily="34" charset="-34"/>
              </a:rPr>
              <a:t>1</a:t>
            </a:r>
            <a:r>
              <a:rPr lang="en-US" sz="3000" dirty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เพิ่มคุณภาพการผลิตบัณฑิต </a:t>
            </a:r>
            <a:endParaRPr lang="en-US" sz="3000" dirty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3000" u="sng" dirty="0">
                <a:latin typeface="TH SarabunPSK" pitchFamily="34" charset="-34"/>
                <a:cs typeface="TH SarabunPSK" pitchFamily="34" charset="-34"/>
              </a:rPr>
              <a:t>กลยุทธ์ที่ </a:t>
            </a:r>
            <a:r>
              <a:rPr lang="en-US" sz="3000" u="sng" dirty="0">
                <a:latin typeface="TH SarabunPSK" pitchFamily="34" charset="-34"/>
                <a:cs typeface="TH SarabunPSK" pitchFamily="34" charset="-34"/>
              </a:rPr>
              <a:t>2</a:t>
            </a: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  การพัฒนาหลักสูตรและการเรียนการสอนให้ทันสมัย และตรงตาม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ความ</a:t>
            </a:r>
          </a:p>
          <a:p>
            <a:pPr lvl="0"/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              ต้องการ</a:t>
            </a: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ของตลาดงาน</a:t>
            </a:r>
            <a:endParaRPr lang="en-US" sz="3000" dirty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3000" u="sng" dirty="0">
                <a:latin typeface="TH SarabunPSK" pitchFamily="34" charset="-34"/>
                <a:cs typeface="TH SarabunPSK" pitchFamily="34" charset="-34"/>
              </a:rPr>
              <a:t>กลยุทธ์ที่ </a:t>
            </a:r>
            <a:r>
              <a:rPr lang="en-US" sz="3000" u="sng" dirty="0">
                <a:latin typeface="TH SarabunPSK" pitchFamily="34" charset="-34"/>
                <a:cs typeface="TH SarabunPSK" pitchFamily="34" charset="-34"/>
              </a:rPr>
              <a:t>3</a:t>
            </a: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  สนับสนุนอาจารย์ให้มีคุณวุฒิ และประสบการณ์ในวิชาชีพ และพัฒนาตนเอง </a:t>
            </a:r>
            <a:endParaRPr lang="en-US" sz="3000" dirty="0">
              <a:latin typeface="TH SarabunPSK" pitchFamily="34" charset="-34"/>
              <a:cs typeface="TH SarabunPSK" pitchFamily="34" charset="-34"/>
            </a:endParaRPr>
          </a:p>
          <a:p>
            <a:endParaRPr lang="en-US" sz="3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th-TH" smtClean="0"/>
              <a:pPr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067295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6"/>
          <p:cNvSpPr txBox="1">
            <a:spLocks/>
          </p:cNvSpPr>
          <p:nvPr/>
        </p:nvSpPr>
        <p:spPr>
          <a:xfrm>
            <a:off x="2292479" y="729765"/>
            <a:ext cx="8911687" cy="113997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ยุทธศาสตร์ที่ 2 งานวิจัยและงานนวัตกรรม</a:t>
            </a:r>
            <a:endParaRPr kumimoji="0" lang="th-TH" sz="5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รูปภาพ 2" descr="logo_eng_ub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7566" y="718457"/>
            <a:ext cx="521783" cy="4963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2012286" y="2299450"/>
            <a:ext cx="92049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h-TH" sz="3000" u="sng" dirty="0">
                <a:latin typeface="TH SarabunPSK" pitchFamily="34" charset="-34"/>
                <a:cs typeface="TH SarabunPSK" pitchFamily="34" charset="-34"/>
              </a:rPr>
              <a:t>กลยุทธ์ที่ </a:t>
            </a:r>
            <a:r>
              <a:rPr lang="en-US" sz="3000" u="sng" dirty="0">
                <a:latin typeface="TH SarabunPSK" pitchFamily="34" charset="-34"/>
                <a:cs typeface="TH SarabunPSK" pitchFamily="34" charset="-34"/>
              </a:rPr>
              <a:t>1</a:t>
            </a:r>
            <a:r>
              <a:rPr lang="en-US" sz="3000" dirty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เพิ่มแรงจูงใจในการทำงานวิจัยและนวัตกรรม </a:t>
            </a:r>
            <a:endParaRPr lang="en-US" sz="3000" dirty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3000" u="sng" dirty="0">
                <a:latin typeface="TH SarabunPSK" pitchFamily="34" charset="-34"/>
                <a:cs typeface="TH SarabunPSK" pitchFamily="34" charset="-34"/>
              </a:rPr>
              <a:t>กลยุทธ์ที่ </a:t>
            </a:r>
            <a:r>
              <a:rPr lang="en-US" sz="3000" u="sng" dirty="0">
                <a:latin typeface="TH SarabunPSK" pitchFamily="34" charset="-34"/>
                <a:cs typeface="TH SarabunPSK" pitchFamily="34" charset="-34"/>
              </a:rPr>
              <a:t>2</a:t>
            </a: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  ยกระดับมาตรฐานและเพิ่มขีดความสามารถในการทำวิจัยและนวัตกรรม  </a:t>
            </a:r>
            <a:endParaRPr lang="en-US" sz="3000" dirty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3000" u="sng" dirty="0">
                <a:latin typeface="TH SarabunPSK" pitchFamily="34" charset="-34"/>
                <a:cs typeface="TH SarabunPSK" pitchFamily="34" charset="-34"/>
              </a:rPr>
              <a:t>กลยุทธ์ที่ </a:t>
            </a:r>
            <a:r>
              <a:rPr lang="en-US" sz="3000" u="sng" dirty="0">
                <a:latin typeface="TH SarabunPSK" pitchFamily="34" charset="-34"/>
                <a:cs typeface="TH SarabunPSK" pitchFamily="34" charset="-34"/>
              </a:rPr>
              <a:t>3</a:t>
            </a: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3000" dirty="0" err="1">
                <a:latin typeface="TH SarabunPSK" pitchFamily="34" charset="-34"/>
                <a:cs typeface="TH SarabunPSK" pitchFamily="34" charset="-34"/>
              </a:rPr>
              <a:t>บูรณา</a:t>
            </a: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การปัญหาจริงมาเป็นหัวข้อวิจัย เชื่อมโยงการเรียนการสอน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และ</a:t>
            </a:r>
          </a:p>
          <a:p>
            <a:pPr lvl="0"/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               งาน</a:t>
            </a: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บัณฑิตศึกษา</a:t>
            </a:r>
            <a:endParaRPr lang="en-US" sz="3000" dirty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3000" u="sng" dirty="0">
                <a:latin typeface="TH SarabunPSK" pitchFamily="34" charset="-34"/>
                <a:cs typeface="TH SarabunPSK" pitchFamily="34" charset="-34"/>
              </a:rPr>
              <a:t>กลยุทธ์ที่ </a:t>
            </a:r>
            <a:r>
              <a:rPr lang="en-US" sz="3000" u="sng" dirty="0">
                <a:latin typeface="TH SarabunPSK" pitchFamily="34" charset="-34"/>
                <a:cs typeface="TH SarabunPSK" pitchFamily="34" charset="-34"/>
              </a:rPr>
              <a:t>4</a:t>
            </a: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  สนับสนุนให้มีกลไกการบริหารงานวิจัยและนวัตกรรม ให้มีประสิทธิภาพ</a:t>
            </a:r>
            <a:endParaRPr lang="en-US" sz="3000" dirty="0">
              <a:latin typeface="TH SarabunPSK" pitchFamily="34" charset="-34"/>
              <a:cs typeface="TH SarabunPSK" pitchFamily="34" charset="-34"/>
            </a:endParaRPr>
          </a:p>
          <a:p>
            <a:endParaRPr lang="en-US" sz="3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th-TH" smtClean="0"/>
              <a:pPr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853966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ฟอร์มไลบรารีเอกสาร</Display>
  <Edit>ฟอร์มไลบรารีเอกสาร</Edit>
  <New>ฟอร์มไลบรารีเอกสาร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ค่านี้แสดงจำนวนครั้งในการบันทึกหรือการตรวจทานแก้ไข โดยแอปพลิเคชันจะปรับปรุงค่านี้หลังการตรวจทานแก้ไขแต่ละครั้ง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C8B583-6F29-43E5-A753-63A626A76C98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FE4A0A9-2C99-418B-A071-FC66BFD35D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493AF9-AC66-400F-BE61-DEAB22F2F7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493</TotalTime>
  <Words>659</Words>
  <Application>Microsoft Office PowerPoint</Application>
  <PresentationFormat>กำหนดเอง</PresentationFormat>
  <Paragraphs>88</Paragraphs>
  <Slides>16</Slides>
  <Notes>2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16</vt:i4>
      </vt:variant>
    </vt:vector>
  </HeadingPairs>
  <TitlesOfParts>
    <vt:vector size="17" baseType="lpstr">
      <vt:lpstr>Wisp</vt:lpstr>
      <vt:lpstr>ผู้บริหารพบประชาคม  (ยุทธศาสตร์คณะวิศวกรรมศาสตร์ 2560-2564) ----------- คณะวิศวกรรมศาสตร์ มหาวิทยาลัยอุบลราชธานี  ครั้งที่ 1/2559 วันที่ 29 กุมภาพันธ์ 2559</vt:lpstr>
      <vt:lpstr>พันธกิจ ผลิตบัณฑิต : ผลิตบัณฑิตที่มีคุณภาพ  สามารถนำความรู้และทักษะด้านวิศวกรรมไปประยุกต์ใช้และสร้างสรรค์นวัตกรรมได้อย่างมีประสิทธิภาพบนพื้นฐานของจรรยาบรรณวิชาชีพ การวิจัย : วิจัยเพื่อสร้างองค์ความรู้และนวัตกรรม ที่สอดคล้องกับความต้องการของสังคมภูมิภาคลุ่มน้ำโขงและประชาคมโลกอย่างยั่งยืน บริการวิชาการ : ให้บริการวิชาการในการแก้ปัญหาทางวิศวกรรม เพื่อพัฒนาสังคมอย่างยั่งยืน ทำนุบำรุงศิลปวัฒนธรรม : ใช้ทักษะและความรู้ด้านวิศวกรรมไปบูรณาการ  เพื่อทำนุบำรุงศิลปวัฒนธรรม ภูมิปัญญาของท้องถิ่นและประเทศชาติ การบริหารจัดการ : มีการบริหารจัดการอย่างมีประสิทธิภาพ โดยยึดหลักธรรมาภิบาล  </vt:lpstr>
      <vt:lpstr>ความเชื่อมโยงยุทธศาสตร์</vt:lpstr>
      <vt:lpstr>การดำเนินงาน</vt:lpstr>
      <vt:lpstr>วิสัยทัศน์ มหาวิทยาลัยอุบลราชธานี มหาวิทยาลัยอุบลราชธานีเป็นมหาวิทยาลัยชั้นนำแห่งภูมิภาคลุ่มน้ำโขง ผลิตบัณฑิตที่มีคุณภาพ สร้างองค์ความรู้และนวัตกรรมเพื่อสังคมที่ยั่งยืน</vt:lpstr>
      <vt:lpstr>ยุทธศาสตร์คณะวิศวกรรมศาสตร์ ปี 2560-2564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เค้าโครงชื่อเรื่อง</dc:title>
  <dc:creator>Summer</dc:creator>
  <cp:lastModifiedBy>engubu</cp:lastModifiedBy>
  <cp:revision>40</cp:revision>
  <dcterms:created xsi:type="dcterms:W3CDTF">2013-04-05T20:05:51Z</dcterms:created>
  <dcterms:modified xsi:type="dcterms:W3CDTF">2016-02-29T05:18:54Z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