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B1EF-28BF-4173-9BCE-A92A6A8914F9}" type="datetimeFigureOut">
              <a:rPr lang="th-TH" smtClean="0"/>
              <a:t>07/07/56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D63F-ED85-4014-8D37-77AE4D508A7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B1EF-28BF-4173-9BCE-A92A6A8914F9}" type="datetimeFigureOut">
              <a:rPr lang="th-TH" smtClean="0"/>
              <a:t>07/07/56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D63F-ED85-4014-8D37-77AE4D508A7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B1EF-28BF-4173-9BCE-A92A6A8914F9}" type="datetimeFigureOut">
              <a:rPr lang="th-TH" smtClean="0"/>
              <a:t>07/07/56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D63F-ED85-4014-8D37-77AE4D508A7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B1EF-28BF-4173-9BCE-A92A6A8914F9}" type="datetimeFigureOut">
              <a:rPr lang="th-TH" smtClean="0"/>
              <a:t>07/07/56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D63F-ED85-4014-8D37-77AE4D508A7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B1EF-28BF-4173-9BCE-A92A6A8914F9}" type="datetimeFigureOut">
              <a:rPr lang="th-TH" smtClean="0"/>
              <a:t>07/07/56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D63F-ED85-4014-8D37-77AE4D508A7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B1EF-28BF-4173-9BCE-A92A6A8914F9}" type="datetimeFigureOut">
              <a:rPr lang="th-TH" smtClean="0"/>
              <a:t>07/07/56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D63F-ED85-4014-8D37-77AE4D508A7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B1EF-28BF-4173-9BCE-A92A6A8914F9}" type="datetimeFigureOut">
              <a:rPr lang="th-TH" smtClean="0"/>
              <a:t>07/07/56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D63F-ED85-4014-8D37-77AE4D508A7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B1EF-28BF-4173-9BCE-A92A6A8914F9}" type="datetimeFigureOut">
              <a:rPr lang="th-TH" smtClean="0"/>
              <a:t>07/07/56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D63F-ED85-4014-8D37-77AE4D508A7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B1EF-28BF-4173-9BCE-A92A6A8914F9}" type="datetimeFigureOut">
              <a:rPr lang="th-TH" smtClean="0"/>
              <a:t>07/07/56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D63F-ED85-4014-8D37-77AE4D508A7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B1EF-28BF-4173-9BCE-A92A6A8914F9}" type="datetimeFigureOut">
              <a:rPr lang="th-TH" smtClean="0"/>
              <a:t>07/07/56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D63F-ED85-4014-8D37-77AE4D508A7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B1EF-28BF-4173-9BCE-A92A6A8914F9}" type="datetimeFigureOut">
              <a:rPr lang="th-TH" smtClean="0"/>
              <a:t>07/07/56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D63F-ED85-4014-8D37-77AE4D508A7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AB1EF-28BF-4173-9BCE-A92A6A8914F9}" type="datetimeFigureOut">
              <a:rPr lang="th-TH" smtClean="0"/>
              <a:t>07/07/56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5D63F-ED85-4014-8D37-77AE4D508A72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สรุปประเด็นการทำ </a:t>
            </a:r>
            <a:r>
              <a:rPr lang="en-US" dirty="0" smtClean="0"/>
              <a:t>Firewall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IPTABLES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กำหนดความปลอดภัย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ใช้  </a:t>
            </a:r>
            <a:r>
              <a:rPr lang="en-US" dirty="0" smtClean="0"/>
              <a:t>Policy  DROP</a:t>
            </a:r>
          </a:p>
          <a:p>
            <a:pPr lvl="1">
              <a:buNone/>
            </a:pPr>
            <a:r>
              <a:rPr lang="en-US" dirty="0" err="1"/>
              <a:t>i</a:t>
            </a:r>
            <a:r>
              <a:rPr lang="en-US" dirty="0" err="1" smtClean="0"/>
              <a:t>ptables</a:t>
            </a:r>
            <a:r>
              <a:rPr lang="en-US" dirty="0" smtClean="0"/>
              <a:t> –P INPUT  DROP</a:t>
            </a:r>
          </a:p>
          <a:p>
            <a:pPr lvl="1">
              <a:buNone/>
            </a:pPr>
            <a:r>
              <a:rPr lang="en-US" dirty="0" err="1"/>
              <a:t>i</a:t>
            </a:r>
            <a:r>
              <a:rPr lang="en-US" dirty="0" err="1" smtClean="0"/>
              <a:t>ptables</a:t>
            </a:r>
            <a:r>
              <a:rPr lang="en-US" dirty="0" smtClean="0"/>
              <a:t> –P FORWARD  DROP</a:t>
            </a:r>
          </a:p>
          <a:p>
            <a:pPr lvl="1">
              <a:buNone/>
            </a:pPr>
            <a:r>
              <a:rPr lang="en-US" dirty="0" err="1" smtClean="0"/>
              <a:t>Iptables</a:t>
            </a:r>
            <a:r>
              <a:rPr lang="en-US" dirty="0" smtClean="0"/>
              <a:t> –P OUTPUT  DROP</a:t>
            </a:r>
          </a:p>
          <a:p>
            <a:pPr lvl="1"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กรณี</a:t>
            </a:r>
            <a:r>
              <a:rPr lang="en-US" dirty="0" smtClean="0"/>
              <a:t>Server</a:t>
            </a:r>
            <a:r>
              <a:rPr lang="th-TH" dirty="0" smtClean="0"/>
              <a:t>ที่ไม่ใช่ </a:t>
            </a:r>
            <a:r>
              <a:rPr lang="en-US" dirty="0" smtClean="0"/>
              <a:t>GATEWAY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Chain INPUT   </a:t>
            </a:r>
            <a:r>
              <a:rPr lang="th-TH" dirty="0" smtClean="0"/>
              <a:t>เปิด เฉพาะ</a:t>
            </a:r>
            <a:r>
              <a:rPr lang="en-US" dirty="0" smtClean="0"/>
              <a:t> Service </a:t>
            </a:r>
            <a:r>
              <a:rPr lang="th-TH" dirty="0" smtClean="0"/>
              <a:t>ที่ต้องการให้บริการ เช่น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en-US" sz="1600" dirty="0" err="1"/>
              <a:t>i</a:t>
            </a:r>
            <a:r>
              <a:rPr lang="en-US" sz="1600" dirty="0" err="1" smtClean="0"/>
              <a:t>ptables</a:t>
            </a:r>
            <a:r>
              <a:rPr lang="en-US" sz="1600" dirty="0" smtClean="0"/>
              <a:t> –A INPUT –</a:t>
            </a:r>
            <a:r>
              <a:rPr lang="en-US" sz="1600" dirty="0" err="1" smtClean="0"/>
              <a:t>i</a:t>
            </a:r>
            <a:r>
              <a:rPr lang="en-US" sz="1600" dirty="0" smtClean="0"/>
              <a:t>  &lt;eth..&gt;  –s &lt;source&gt; –d &lt;destination&gt; -p &lt;</a:t>
            </a:r>
            <a:r>
              <a:rPr lang="en-US" sz="1600" dirty="0" err="1" smtClean="0"/>
              <a:t>potocol</a:t>
            </a:r>
            <a:r>
              <a:rPr lang="en-US" sz="1600" dirty="0" smtClean="0"/>
              <a:t>&gt;  --</a:t>
            </a:r>
            <a:r>
              <a:rPr lang="en-US" sz="1600" dirty="0" err="1" smtClean="0"/>
              <a:t>dport</a:t>
            </a:r>
            <a:r>
              <a:rPr lang="en-US" sz="1600" dirty="0" smtClean="0"/>
              <a:t> &lt;port&gt; -j ACCEPT</a:t>
            </a:r>
          </a:p>
          <a:p>
            <a:pPr>
              <a:buNone/>
            </a:pPr>
            <a:endParaRPr lang="en-US" sz="1600" dirty="0"/>
          </a:p>
          <a:p>
            <a:pPr>
              <a:buFont typeface="Arial" charset="0"/>
              <a:buChar char="•"/>
            </a:pPr>
            <a:r>
              <a:rPr lang="en-US" sz="1600" dirty="0" smtClean="0"/>
              <a:t>Interface </a:t>
            </a:r>
            <a:r>
              <a:rPr lang="th-TH" sz="1600" dirty="0" smtClean="0"/>
              <a:t> ภายใน  </a:t>
            </a:r>
            <a:r>
              <a:rPr lang="en-US" sz="1600" dirty="0" smtClean="0"/>
              <a:t>( LOCALNET : </a:t>
            </a:r>
            <a:r>
              <a:rPr lang="en-US" sz="1600" dirty="0" smtClean="0"/>
              <a:t>127.0.0.1</a:t>
            </a:r>
            <a:r>
              <a:rPr lang="en-US" sz="1600" dirty="0" smtClean="0"/>
              <a:t>) </a:t>
            </a:r>
            <a:r>
              <a:rPr lang="th-TH" sz="1600" dirty="0" smtClean="0"/>
              <a:t>มักจะ </a:t>
            </a:r>
            <a:r>
              <a:rPr lang="en-US" sz="1600" dirty="0" smtClean="0"/>
              <a:t>ACCEPT </a:t>
            </a:r>
            <a:r>
              <a:rPr lang="th-TH" sz="1600" dirty="0" smtClean="0"/>
              <a:t>ทุกกรณี เพื่อป้องกันการ </a:t>
            </a:r>
            <a:r>
              <a:rPr lang="en-US" sz="1600" dirty="0" smtClean="0"/>
              <a:t>Block </a:t>
            </a:r>
            <a:r>
              <a:rPr lang="th-TH" sz="1600" dirty="0" smtClean="0"/>
              <a:t>ตัวเอง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                               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                                   </a:t>
            </a:r>
            <a:r>
              <a:rPr lang="en-US" sz="1600" dirty="0" err="1" smtClean="0">
                <a:solidFill>
                  <a:srgbClr val="FF0000"/>
                </a:solidFill>
              </a:rPr>
              <a:t>Iptables</a:t>
            </a:r>
            <a:r>
              <a:rPr lang="en-US" sz="1600" dirty="0" smtClean="0">
                <a:solidFill>
                  <a:srgbClr val="FF0000"/>
                </a:solidFill>
              </a:rPr>
              <a:t> –A INPUT –</a:t>
            </a:r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dirty="0" smtClean="0">
                <a:solidFill>
                  <a:srgbClr val="FF0000"/>
                </a:solidFill>
              </a:rPr>
              <a:t> lo –p all –j ACCEPT</a:t>
            </a:r>
          </a:p>
          <a:p>
            <a:pP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&lt;source&gt; </a:t>
            </a:r>
            <a:r>
              <a:rPr lang="th-TH" sz="1600" b="1" dirty="0" smtClean="0">
                <a:solidFill>
                  <a:schemeClr val="accent1">
                    <a:lumMod val="75000"/>
                  </a:schemeClr>
                </a:solidFill>
              </a:rPr>
              <a:t>หาก เป็น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Interface </a:t>
            </a:r>
            <a:r>
              <a:rPr lang="th-TH" sz="1600" b="1" dirty="0" smtClean="0">
                <a:solidFill>
                  <a:schemeClr val="accent1">
                    <a:lumMod val="75000"/>
                  </a:schemeClr>
                </a:solidFill>
              </a:rPr>
              <a:t> ด้านนอกที่ต่อภายนอก  ซึ่งไม่ทราบว่าผู้ขอใช้มาจากที่ใด อนุโลมว่าไม่ต้องกำหนด</a:t>
            </a:r>
          </a:p>
          <a:p>
            <a:pPr>
              <a:buNone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&lt;destination&gt; </a:t>
            </a:r>
            <a:r>
              <a:rPr lang="th-TH" sz="1600" b="1" dirty="0" smtClean="0">
                <a:solidFill>
                  <a:schemeClr val="accent1">
                    <a:lumMod val="75000"/>
                  </a:schemeClr>
                </a:solidFill>
              </a:rPr>
              <a:t>หากเป็น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host </a:t>
            </a:r>
            <a:r>
              <a:rPr lang="th-TH" sz="1600" b="1" dirty="0" smtClean="0">
                <a:solidFill>
                  <a:schemeClr val="accent1">
                    <a:lumMod val="75000"/>
                  </a:schemeClr>
                </a:solidFill>
              </a:rPr>
              <a:t>ให้ใช้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/32</a:t>
            </a:r>
            <a:r>
              <a:rPr lang="th-TH" sz="1600" b="1" dirty="0" smtClean="0">
                <a:solidFill>
                  <a:schemeClr val="accent1">
                    <a:lumMod val="75000"/>
                  </a:schemeClr>
                </a:solidFill>
              </a:rPr>
              <a:t>ต่อท้าย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IP</a:t>
            </a:r>
            <a:endParaRPr lang="th-TH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กรณี</a:t>
            </a:r>
            <a:r>
              <a:rPr lang="en-US" dirty="0" smtClean="0"/>
              <a:t>Server</a:t>
            </a:r>
            <a:r>
              <a:rPr lang="th-TH" dirty="0" smtClean="0"/>
              <a:t>ที่ไม่ใช่ </a:t>
            </a:r>
            <a:r>
              <a:rPr lang="en-US" dirty="0" smtClean="0"/>
              <a:t>GATEWAY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Chain OUTPUT</a:t>
            </a:r>
          </a:p>
          <a:p>
            <a:pPr lvl="1">
              <a:buNone/>
            </a:pPr>
            <a:r>
              <a:rPr lang="th-TH" dirty="0" smtClean="0"/>
              <a:t>มักจะเปิด </a:t>
            </a:r>
            <a:r>
              <a:rPr lang="en-US" dirty="0" smtClean="0"/>
              <a:t>ACCEPT </a:t>
            </a:r>
            <a:r>
              <a:rPr lang="th-TH" dirty="0" smtClean="0"/>
              <a:t>ไว้ตลอด </a:t>
            </a:r>
          </a:p>
          <a:p>
            <a:pPr lvl="1">
              <a:buNone/>
            </a:pPr>
            <a:endParaRPr lang="th-TH" dirty="0"/>
          </a:p>
          <a:p>
            <a:pPr lvl="1">
              <a:buNone/>
            </a:pPr>
            <a:r>
              <a:rPr lang="en-US" sz="2400" dirty="0" err="1"/>
              <a:t>i</a:t>
            </a:r>
            <a:r>
              <a:rPr lang="en-US" sz="2400" dirty="0" err="1" smtClean="0"/>
              <a:t>ptables</a:t>
            </a:r>
            <a:r>
              <a:rPr lang="en-US" sz="2400" dirty="0" smtClean="0"/>
              <a:t> –A OUTPUT –o &lt;eth..&gt; -p &lt;</a:t>
            </a:r>
            <a:r>
              <a:rPr lang="en-US" sz="2400" dirty="0" err="1" smtClean="0"/>
              <a:t>potocol</a:t>
            </a:r>
            <a:r>
              <a:rPr lang="en-US" sz="2400" dirty="0" smtClean="0"/>
              <a:t>&gt; -j ACCEPT</a:t>
            </a:r>
          </a:p>
          <a:p>
            <a:pPr lvl="1">
              <a:buNone/>
            </a:pPr>
            <a:r>
              <a:rPr lang="th-TH" sz="2400" dirty="0" smtClean="0"/>
              <a:t>เช่น</a:t>
            </a:r>
          </a:p>
          <a:p>
            <a:pPr lvl="1">
              <a:buNone/>
            </a:pPr>
            <a:r>
              <a:rPr lang="en-US" dirty="0" err="1" smtClean="0"/>
              <a:t>iptables</a:t>
            </a:r>
            <a:r>
              <a:rPr lang="en-US" dirty="0" smtClean="0"/>
              <a:t> –A OUTPUT –o lo –p all -j ACCEPT</a:t>
            </a:r>
          </a:p>
          <a:p>
            <a:pPr lvl="1"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กรณี</a:t>
            </a:r>
            <a:r>
              <a:rPr lang="en-US" dirty="0" smtClean="0"/>
              <a:t>Server</a:t>
            </a:r>
            <a:r>
              <a:rPr lang="th-TH" dirty="0" smtClean="0"/>
              <a:t>ที่เป็น </a:t>
            </a:r>
            <a:r>
              <a:rPr lang="en-US" dirty="0" smtClean="0"/>
              <a:t>GATEWAY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Chain FORWARD </a:t>
            </a:r>
            <a:r>
              <a:rPr lang="th-TH" dirty="0" smtClean="0"/>
              <a:t>จะปล่อยให้บริการทั้งหมดหรือเฉพาะที่ระบุก็ได้</a:t>
            </a:r>
          </a:p>
          <a:p>
            <a:r>
              <a:rPr lang="en-US" sz="1800" dirty="0" err="1" smtClean="0"/>
              <a:t>Iptables</a:t>
            </a:r>
            <a:r>
              <a:rPr lang="en-US" sz="1800" dirty="0" smtClean="0"/>
              <a:t> –A FORWARD -</a:t>
            </a:r>
            <a:r>
              <a:rPr lang="en-US" sz="1800" dirty="0" err="1" smtClean="0"/>
              <a:t>i</a:t>
            </a:r>
            <a:r>
              <a:rPr lang="en-US" sz="1800" dirty="0" smtClean="0"/>
              <a:t> &lt;eth.&gt; -s &lt;source&gt; -d &lt;destination&gt; -p &lt;</a:t>
            </a:r>
            <a:r>
              <a:rPr lang="en-US" sz="1800" dirty="0" err="1" smtClean="0"/>
              <a:t>potocol</a:t>
            </a:r>
            <a:r>
              <a:rPr lang="en-US" sz="1800" dirty="0" smtClean="0"/>
              <a:t>&gt; --</a:t>
            </a:r>
            <a:r>
              <a:rPr lang="en-US" sz="1800" dirty="0" err="1" smtClean="0"/>
              <a:t>dport</a:t>
            </a:r>
            <a:r>
              <a:rPr lang="en-US" sz="1800" dirty="0" smtClean="0"/>
              <a:t> &lt;port&gt; -j ACCEPT</a:t>
            </a:r>
          </a:p>
          <a:p>
            <a:endParaRPr lang="en-US" sz="2000" dirty="0"/>
          </a:p>
          <a:p>
            <a:r>
              <a:rPr lang="en-US" sz="2000" dirty="0" err="1" smtClean="0"/>
              <a:t>iptables</a:t>
            </a:r>
            <a:r>
              <a:rPr lang="en-US" sz="2000" dirty="0" smtClean="0"/>
              <a:t> -A FORWARD -</a:t>
            </a:r>
            <a:r>
              <a:rPr lang="en-US" sz="2000" dirty="0" err="1" smtClean="0"/>
              <a:t>i</a:t>
            </a:r>
            <a:r>
              <a:rPr lang="en-US" sz="2000" dirty="0" smtClean="0"/>
              <a:t> eth0 –s 192.168.10.0/24 -p </a:t>
            </a:r>
            <a:r>
              <a:rPr lang="en-US" sz="2000" dirty="0" err="1" smtClean="0"/>
              <a:t>tcp</a:t>
            </a:r>
            <a:r>
              <a:rPr lang="en-US" sz="2000" dirty="0" smtClean="0"/>
              <a:t> --</a:t>
            </a:r>
            <a:r>
              <a:rPr lang="en-US" sz="2000" dirty="0" err="1" smtClean="0"/>
              <a:t>dport</a:t>
            </a:r>
            <a:r>
              <a:rPr lang="en-US" sz="2000" dirty="0" smtClean="0"/>
              <a:t> 80 -d 172.31.0.23 -j ACCEPT</a:t>
            </a:r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การทำให้ ลูกข่ายสามารถออกไปข้างนอกได้โดยการใช้ </a:t>
            </a:r>
            <a:r>
              <a:rPr lang="en-US" dirty="0" smtClean="0"/>
              <a:t>MASQUERADE </a:t>
            </a:r>
            <a:r>
              <a:rPr lang="th-TH" dirty="0" smtClean="0"/>
              <a:t>จะเป็นการ </a:t>
            </a:r>
            <a:r>
              <a:rPr lang="en-US" dirty="0" smtClean="0"/>
              <a:t>map </a:t>
            </a:r>
            <a:r>
              <a:rPr lang="th-TH" dirty="0" smtClean="0"/>
              <a:t>ให้เครื่องที่ออกใช้ </a:t>
            </a:r>
            <a:r>
              <a:rPr lang="en-US" dirty="0" err="1" smtClean="0"/>
              <a:t>ip</a:t>
            </a:r>
            <a:r>
              <a:rPr lang="en-US" dirty="0" smtClean="0"/>
              <a:t> </a:t>
            </a:r>
            <a:r>
              <a:rPr lang="th-TH" dirty="0" smtClean="0"/>
              <a:t>เครื่องแม่ข่าย ซึ่งเราจะทำที่ </a:t>
            </a:r>
            <a:r>
              <a:rPr lang="en-US" dirty="0" smtClean="0"/>
              <a:t>CHAIN POSTROUTING</a:t>
            </a:r>
          </a:p>
          <a:p>
            <a:endParaRPr lang="en-US" dirty="0"/>
          </a:p>
          <a:p>
            <a:r>
              <a:rPr lang="en-US" sz="2000" dirty="0" err="1" smtClean="0">
                <a:solidFill>
                  <a:srgbClr val="FF0000"/>
                </a:solidFill>
              </a:rPr>
              <a:t>Iptables</a:t>
            </a:r>
            <a:r>
              <a:rPr lang="en-US" sz="2000" dirty="0" smtClean="0">
                <a:solidFill>
                  <a:srgbClr val="FF0000"/>
                </a:solidFill>
              </a:rPr>
              <a:t> –t </a:t>
            </a:r>
            <a:r>
              <a:rPr lang="en-US" sz="2000" dirty="0" err="1" smtClean="0">
                <a:solidFill>
                  <a:srgbClr val="FF0000"/>
                </a:solidFill>
              </a:rPr>
              <a:t>nat</a:t>
            </a:r>
            <a:r>
              <a:rPr lang="en-US" sz="2000" dirty="0" smtClean="0">
                <a:solidFill>
                  <a:srgbClr val="FF0000"/>
                </a:solidFill>
              </a:rPr>
              <a:t> –A POSTROUTING –o &lt;wan interface&gt;  -</a:t>
            </a:r>
            <a:r>
              <a:rPr lang="en-US" sz="2000" smtClean="0">
                <a:solidFill>
                  <a:srgbClr val="FF0000"/>
                </a:solidFill>
              </a:rPr>
              <a:t>j MASQUERADE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echo 1 &gt; /sys/net/ipv4/</a:t>
            </a:r>
            <a:r>
              <a:rPr lang="en-US" sz="2000" dirty="0" err="1" smtClean="0">
                <a:solidFill>
                  <a:srgbClr val="FF0000"/>
                </a:solidFill>
              </a:rPr>
              <a:t>ip_forward</a:t>
            </a:r>
            <a:endParaRPr lang="th-TH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err="1"/>
              <a:t>i</a:t>
            </a:r>
            <a:r>
              <a:rPr lang="en-US" dirty="0" err="1" smtClean="0"/>
              <a:t>ptable</a:t>
            </a:r>
            <a:r>
              <a:rPr lang="en-US" dirty="0" smtClean="0"/>
              <a:t> –F </a:t>
            </a:r>
          </a:p>
          <a:p>
            <a:pPr>
              <a:buNone/>
            </a:pPr>
            <a:r>
              <a:rPr lang="en-US" dirty="0" err="1"/>
              <a:t>i</a:t>
            </a:r>
            <a:r>
              <a:rPr lang="en-US" dirty="0" err="1" smtClean="0"/>
              <a:t>ptables</a:t>
            </a:r>
            <a:r>
              <a:rPr lang="en-US" dirty="0" smtClean="0"/>
              <a:t> –F –t </a:t>
            </a:r>
            <a:r>
              <a:rPr lang="en-US" dirty="0" err="1" smtClean="0"/>
              <a:t>nat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309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สรุปประเด็นการทำ Firewall</vt:lpstr>
      <vt:lpstr>กำหนดความปลอดภัย</vt:lpstr>
      <vt:lpstr>กรณีServerที่ไม่ใช่ GATEWAY</vt:lpstr>
      <vt:lpstr>กรณีServerที่ไม่ใช่ GATEWAY</vt:lpstr>
      <vt:lpstr>กรณีServerที่เป็น GATEWAY</vt:lpstr>
      <vt:lpstr>NAT</vt:lpstr>
    </vt:vector>
  </TitlesOfParts>
  <Company>AG-UBU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COM3</dc:creator>
  <cp:lastModifiedBy>COM3</cp:lastModifiedBy>
  <cp:revision>16</cp:revision>
  <dcterms:created xsi:type="dcterms:W3CDTF">2013-07-07T02:27:09Z</dcterms:created>
  <dcterms:modified xsi:type="dcterms:W3CDTF">2013-07-07T06:15:54Z</dcterms:modified>
</cp:coreProperties>
</file>