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7" r:id="rId12"/>
    <p:sldId id="288" r:id="rId13"/>
    <p:sldId id="265" r:id="rId14"/>
    <p:sldId id="266" r:id="rId15"/>
    <p:sldId id="267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4" r:id="rId28"/>
    <p:sldId id="289" r:id="rId29"/>
    <p:sldId id="290" r:id="rId30"/>
    <p:sldId id="268" r:id="rId31"/>
    <p:sldId id="269" r:id="rId32"/>
    <p:sldId id="270" r:id="rId33"/>
    <p:sldId id="271" r:id="rId34"/>
    <p:sldId id="272" r:id="rId35"/>
    <p:sldId id="273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E74B7A-B875-4BB7-A188-3C95398BF888}" type="datetimeFigureOut">
              <a:rPr lang="th-TH" smtClean="0"/>
              <a:t>16/06/56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562BC8-B34E-4D1B-A6B3-F54E89196A3E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products/desktop_virtualization.html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amazon.com/Parallels-Desktop-8-for-Mac/dp/B008YTAKJA?tag=lifehackeramzn-20&amp;ascsubtag=%5btype%7Clink%5bpostId%7C5714966%5basin%7CB008YTAKJA%5bauthorId%7C582147849067227183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://www.microsoft.com/windows/virtual-pc/" TargetMode="External"/><Relationship Id="rId4" Type="http://schemas.openxmlformats.org/officeDocument/2006/relationships/hyperlink" Target="http://wiki.qemu.org/Main_Pag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3200" dirty="0" smtClean="0"/>
              <a:t>การเตรียมความพร้อมสำหรับติดตั้ง </a:t>
            </a:r>
            <a:r>
              <a:rPr lang="en-US" sz="3200" dirty="0" smtClean="0"/>
              <a:t>Linux</a:t>
            </a:r>
            <a:endParaRPr lang="th-TH" sz="3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2"/>
          </p:nvPr>
        </p:nvSpPr>
        <p:spPr>
          <a:xfrm>
            <a:off x="4788024" y="1574800"/>
            <a:ext cx="3593976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0" dirty="0"/>
              <a:t>In 1983, Richard M. Stallman </a:t>
            </a:r>
          </a:p>
          <a:p>
            <a:r>
              <a:rPr lang="en-US" b="0" dirty="0"/>
              <a:t>started the </a:t>
            </a:r>
            <a:r>
              <a:rPr lang="en-US" b="0" i="1" dirty="0"/>
              <a:t>GNU project</a:t>
            </a:r>
            <a:r>
              <a:rPr lang="en-US" b="0" dirty="0"/>
              <a:t> to </a:t>
            </a:r>
          </a:p>
          <a:p>
            <a:r>
              <a:rPr lang="en-US" b="0" dirty="0"/>
              <a:t>develop a </a:t>
            </a:r>
            <a:r>
              <a:rPr lang="en-US" dirty="0"/>
              <a:t>free</a:t>
            </a:r>
            <a:r>
              <a:rPr lang="en-US" b="0" dirty="0"/>
              <a:t> UNIX operating </a:t>
            </a:r>
          </a:p>
          <a:p>
            <a:r>
              <a:rPr lang="en-US" b="0" dirty="0"/>
              <a:t>system, and introduce a term </a:t>
            </a:r>
          </a:p>
          <a:p>
            <a:r>
              <a:rPr lang="en-US" b="0" i="1" dirty="0"/>
              <a:t>Free software</a:t>
            </a:r>
            <a:r>
              <a:rPr lang="en-US" b="0" dirty="0"/>
              <a:t>.</a:t>
            </a:r>
          </a:p>
          <a:p>
            <a:r>
              <a:rPr lang="en-US" b="0" i="1" dirty="0"/>
              <a:t> .Free software is a matter of </a:t>
            </a:r>
          </a:p>
          <a:p>
            <a:r>
              <a:rPr lang="en-US" b="0" i="1" dirty="0"/>
              <a:t>liberty, not price. To understand </a:t>
            </a:r>
          </a:p>
          <a:p>
            <a:r>
              <a:rPr lang="en-US" b="0" i="1" dirty="0"/>
              <a:t>the concept, you should think of </a:t>
            </a:r>
          </a:p>
          <a:p>
            <a:r>
              <a:rPr lang="en-US" b="0" i="1" dirty="0"/>
              <a:t>free as in </a:t>
            </a:r>
            <a:r>
              <a:rPr lang="en-US" i="1" dirty="0"/>
              <a:t>free speech</a:t>
            </a:r>
            <a:r>
              <a:rPr lang="en-US" b="0" i="1" dirty="0"/>
              <a:t>, not as in </a:t>
            </a:r>
          </a:p>
          <a:p>
            <a:r>
              <a:rPr lang="en-US" b="0" i="1" dirty="0"/>
              <a:t>free beer..</a:t>
            </a:r>
            <a:endParaRPr lang="th-TH" dirty="0"/>
          </a:p>
          <a:p>
            <a:endParaRPr lang="th-TH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2232248" cy="243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So, started the GNU project, founded the Free </a:t>
            </a:r>
          </a:p>
          <a:p>
            <a:r>
              <a:rPr lang="en-US" b="0" dirty="0"/>
              <a:t>Software Foundation, and wrote </a:t>
            </a:r>
            <a:r>
              <a:rPr lang="en-US" dirty="0"/>
              <a:t>GNU General </a:t>
            </a:r>
          </a:p>
          <a:p>
            <a:r>
              <a:rPr lang="en-US" dirty="0"/>
              <a:t>Public License</a:t>
            </a:r>
            <a:r>
              <a:rPr lang="en-US" b="0" dirty="0"/>
              <a:t>, a software license that is </a:t>
            </a:r>
          </a:p>
          <a:p>
            <a:r>
              <a:rPr lang="en-US" b="0" dirty="0"/>
              <a:t>specially-crafted to free the software.</a:t>
            </a:r>
          </a:p>
          <a:p>
            <a:r>
              <a:rPr lang="en-US" b="0" dirty="0"/>
              <a:t> Freedom to use, modify, and redistribute.</a:t>
            </a:r>
          </a:p>
          <a:p>
            <a:r>
              <a:rPr lang="en-US" b="0" dirty="0"/>
              <a:t> If you have modified </a:t>
            </a:r>
            <a:r>
              <a:rPr lang="en-US" b="0" dirty="0" err="1"/>
              <a:t>GPLed</a:t>
            </a:r>
            <a:r>
              <a:rPr lang="en-US" b="0" dirty="0"/>
              <a:t> software, you </a:t>
            </a:r>
            <a:r>
              <a:rPr lang="en-US" dirty="0"/>
              <a:t>must</a:t>
            </a:r>
            <a:r>
              <a:rPr lang="en-US" b="0" dirty="0"/>
              <a:t> </a:t>
            </a:r>
          </a:p>
          <a:p>
            <a:r>
              <a:rPr lang="en-US" b="0" dirty="0"/>
              <a:t>redistribute it, and only by GNU GPL or compatible.</a:t>
            </a:r>
          </a:p>
          <a:p>
            <a:r>
              <a:rPr lang="en-US" b="0" dirty="0"/>
              <a:t> Free Software </a:t>
            </a:r>
            <a:r>
              <a:rPr lang="en-US" b="0" dirty="0" smtClean="0"/>
              <a:t>not </a:t>
            </a:r>
            <a:r>
              <a:rPr lang="en-US" b="0" dirty="0"/>
              <a:t>Freeware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357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Source </a:t>
            </a:r>
            <a:r>
              <a:rPr lang="en-US" dirty="0" smtClean="0"/>
              <a:t>Software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020050" cy="4373563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Most </a:t>
            </a:r>
            <a:r>
              <a:rPr lang="en-US" b="0" dirty="0"/>
              <a:t>people misunderstand the word 'free' in free </a:t>
            </a:r>
            <a:r>
              <a:rPr lang="en-US" b="0" dirty="0" smtClean="0"/>
              <a:t>software</a:t>
            </a:r>
            <a:r>
              <a:rPr lang="en-US" b="0" dirty="0"/>
              <a:t>.</a:t>
            </a:r>
          </a:p>
          <a:p>
            <a:r>
              <a:rPr lang="en-US" b="0" dirty="0"/>
              <a:t> So, a group of Eric S. Raymond, Bruce </a:t>
            </a:r>
            <a:r>
              <a:rPr lang="en-US" b="0" dirty="0" err="1"/>
              <a:t>Peren</a:t>
            </a:r>
            <a:r>
              <a:rPr lang="en-US" b="0" dirty="0"/>
              <a:t>, </a:t>
            </a:r>
          </a:p>
          <a:p>
            <a:r>
              <a:rPr lang="en-US" b="0" dirty="0"/>
              <a:t>etc. has coined '</a:t>
            </a:r>
            <a:r>
              <a:rPr lang="en-US" b="0" i="1" dirty="0"/>
              <a:t>Open Source Software</a:t>
            </a:r>
            <a:r>
              <a:rPr lang="en-US" b="0" dirty="0"/>
              <a:t>'</a:t>
            </a:r>
          </a:p>
          <a:p>
            <a:r>
              <a:rPr lang="en-US" b="0" dirty="0"/>
              <a:t> License that permits to use, change, improve, and </a:t>
            </a:r>
          </a:p>
          <a:p>
            <a:r>
              <a:rPr lang="en-US" b="0" dirty="0"/>
              <a:t>redistribute software in modified or unmodified form.</a:t>
            </a:r>
          </a:p>
          <a:p>
            <a:r>
              <a:rPr lang="en-US" b="0" dirty="0"/>
              <a:t> They seek models to make business on top of </a:t>
            </a:r>
          </a:p>
          <a:p>
            <a:r>
              <a:rPr lang="en-US" b="0" dirty="0"/>
              <a:t>the open source software.</a:t>
            </a:r>
          </a:p>
          <a:p>
            <a:r>
              <a:rPr lang="en-US" b="0" dirty="0"/>
              <a:t> Also define a scope of open source licenses</a:t>
            </a:r>
          </a:p>
          <a:p>
            <a:r>
              <a:rPr lang="en-US" b="0" dirty="0"/>
              <a:t> GPL, LGPL, BSD, Apache, MIT, Mozilla, Aladdin, </a:t>
            </a:r>
          </a:p>
          <a:p>
            <a:r>
              <a:rPr lang="en-US" b="0" dirty="0"/>
              <a:t>IBM, Intel, Apple, ...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574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?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is Operating System under  GNU GPL ,Linux is not Unix but it is look like Unix. Linux Kernel is centralize for control device by library. </a:t>
            </a:r>
          </a:p>
          <a:p>
            <a:r>
              <a:rPr lang="en-US" dirty="0"/>
              <a:t>By the beginning of the 90s home PCs were finally powerful enough to run a full blown UNIX. Linus Torvalds, a young man studying computer science at the university of Helsinki, thought it would be a good idea to have some sort of freely available academic version of UNIX, and promptly started to code. 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53136"/>
            <a:ext cx="2477790" cy="19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History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started to ask questions, looking for answers and solutions that would help him get UNIX on his PC. Below is </a:t>
            </a:r>
            <a:r>
              <a:rPr lang="en-US" dirty="0" smtClean="0"/>
              <a:t>one </a:t>
            </a:r>
            <a:r>
              <a:rPr lang="en-US" dirty="0"/>
              <a:t>of his first posts in </a:t>
            </a:r>
            <a:r>
              <a:rPr lang="en-US" dirty="0" err="1"/>
              <a:t>comp.os.minix</a:t>
            </a:r>
            <a:r>
              <a:rPr lang="en-US" dirty="0"/>
              <a:t>, dating from 1991</a:t>
            </a:r>
            <a:r>
              <a:rPr lang="en-US" dirty="0" smtClean="0"/>
              <a:t>:</a:t>
            </a:r>
          </a:p>
          <a:p>
            <a:r>
              <a:rPr lang="en-US" dirty="0"/>
              <a:t>From the start, it was Linus' goal to have a free system that was completely compliant with the original UNIX. That is why he asked for POSIX standards, POSIX still being the standard for UNIX</a:t>
            </a:r>
            <a:r>
              <a:rPr lang="en-US" dirty="0" smtClean="0"/>
              <a:t>.</a:t>
            </a:r>
          </a:p>
          <a:p>
            <a:r>
              <a:rPr lang="en-US" dirty="0"/>
              <a:t>Two years after Linus' post, there were 12000 Linux users. The project, popular with </a:t>
            </a:r>
            <a:r>
              <a:rPr lang="en-US" dirty="0" smtClean="0"/>
              <a:t>hobbyists</a:t>
            </a:r>
          </a:p>
          <a:p>
            <a:r>
              <a:rPr lang="en-US" dirty="0"/>
              <a:t>All the features of UNIX were added over the next couple of years, resulting in the mature operating system Linux has become today.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389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History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Linux is a full UNIX clone, fit for use on workstations as well as on middle-range and high-end servers. Today, a lot of the important players on the hard- and software market each have their team of Linux </a:t>
            </a:r>
            <a:r>
              <a:rPr lang="en-US" dirty="0" smtClean="0"/>
              <a:t>developers</a:t>
            </a:r>
          </a:p>
          <a:p>
            <a:r>
              <a:rPr lang="en-US" dirty="0"/>
              <a:t>Today's Linux Kernel</a:t>
            </a:r>
          </a:p>
          <a:p>
            <a:r>
              <a:rPr lang="en-US" b="0" dirty="0"/>
              <a:t> 17 (or more) architectures supported</a:t>
            </a:r>
          </a:p>
          <a:p>
            <a:r>
              <a:rPr lang="en-US" b="0" dirty="0"/>
              <a:t> First OS to support x86-64/IA-64</a:t>
            </a:r>
          </a:p>
          <a:p>
            <a:r>
              <a:rPr lang="en-US" b="0" dirty="0"/>
              <a:t> Real-time, preemptive, multitasking, CFS</a:t>
            </a:r>
          </a:p>
          <a:p>
            <a:r>
              <a:rPr lang="en-US" b="0" dirty="0"/>
              <a:t> Hypervisor, virtualization</a:t>
            </a:r>
          </a:p>
          <a:p>
            <a:r>
              <a:rPr lang="en-US" b="0" dirty="0"/>
              <a:t> Multiprocessor supported (32 or more)</a:t>
            </a:r>
          </a:p>
          <a:p>
            <a:r>
              <a:rPr lang="en-US" b="0" dirty="0"/>
              <a:t> PCI </a:t>
            </a:r>
            <a:r>
              <a:rPr lang="en-US" b="0" dirty="0" err="1"/>
              <a:t>Hotplug</a:t>
            </a:r>
            <a:r>
              <a:rPr lang="en-US" b="0" dirty="0"/>
              <a:t>, CPU </a:t>
            </a:r>
            <a:r>
              <a:rPr lang="en-US" b="0" dirty="0" err="1"/>
              <a:t>Hotplug</a:t>
            </a:r>
            <a:r>
              <a:rPr lang="en-US" b="0" dirty="0"/>
              <a:t>, 64-bit I/O</a:t>
            </a:r>
          </a:p>
          <a:p>
            <a:r>
              <a:rPr lang="en-US" b="0" dirty="0"/>
              <a:t> 64-bit file system, large file, XFS, </a:t>
            </a:r>
            <a:r>
              <a:rPr lang="en-US" b="0" dirty="0" err="1"/>
              <a:t>AoE</a:t>
            </a:r>
            <a:r>
              <a:rPr lang="en-US" b="0" dirty="0"/>
              <a:t>, ...</a:t>
            </a:r>
          </a:p>
          <a:p>
            <a:r>
              <a:rPr lang="en-US" b="0" dirty="0"/>
              <a:t> IPv4, IPv6, DCCP, ...</a:t>
            </a:r>
          </a:p>
          <a:p>
            <a:r>
              <a:rPr lang="en-US" b="0" dirty="0"/>
              <a:t> Security Enhanced (</a:t>
            </a:r>
            <a:r>
              <a:rPr lang="en-US" b="0" dirty="0" err="1"/>
              <a:t>SELinux</a:t>
            </a:r>
            <a:r>
              <a:rPr lang="en-US" b="0" dirty="0"/>
              <a:t>)</a:t>
            </a:r>
          </a:p>
          <a:p>
            <a:r>
              <a:rPr lang="th-TH" b="0" dirty="0"/>
              <a:t> ...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174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</a:t>
            </a:r>
            <a:r>
              <a:rPr lang="en-US" dirty="0" smtClean="0"/>
              <a:t>.)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Tim </a:t>
            </a:r>
            <a:r>
              <a:rPr lang="en-US" b="0" dirty="0"/>
              <a:t>O'Reilly: .</a:t>
            </a:r>
            <a:r>
              <a:rPr lang="en-US" b="0" i="1" dirty="0"/>
              <a:t>Everyone uses Linux because </a:t>
            </a:r>
          </a:p>
          <a:p>
            <a:r>
              <a:rPr lang="en-US" b="0" i="1" dirty="0"/>
              <a:t>everyone uses Google</a:t>
            </a:r>
            <a:r>
              <a:rPr lang="en-US" b="0" dirty="0"/>
              <a:t>..</a:t>
            </a:r>
          </a:p>
          <a:p>
            <a:r>
              <a:rPr lang="en-US" b="0" dirty="0"/>
              <a:t> Over half of the Fortune 500 uses Linux.</a:t>
            </a:r>
          </a:p>
          <a:p>
            <a:r>
              <a:rPr lang="en-US" b="0" dirty="0"/>
              <a:t> ILM, DreamWorks, Disney, Pixar, </a:t>
            </a:r>
            <a:r>
              <a:rPr lang="en-US" b="0" dirty="0" err="1"/>
              <a:t>Weta</a:t>
            </a:r>
            <a:r>
              <a:rPr lang="en-US" b="0" dirty="0"/>
              <a:t> use </a:t>
            </a:r>
          </a:p>
          <a:p>
            <a:r>
              <a:rPr lang="en-US" b="0" dirty="0"/>
              <a:t>Linux.</a:t>
            </a:r>
          </a:p>
          <a:p>
            <a:r>
              <a:rPr lang="en-US" b="0" dirty="0"/>
              <a:t> NSA has develop </a:t>
            </a:r>
            <a:r>
              <a:rPr lang="en-US" b="0" dirty="0" err="1"/>
              <a:t>SELinux</a:t>
            </a:r>
            <a:r>
              <a:rPr lang="en-US" b="0" dirty="0"/>
              <a:t>.</a:t>
            </a:r>
          </a:p>
          <a:p>
            <a:r>
              <a:rPr lang="en-US" b="0" dirty="0"/>
              <a:t> NASA's JPL commonly uses Linux desktop.</a:t>
            </a:r>
          </a:p>
          <a:p>
            <a:r>
              <a:rPr lang="en-US" b="0" dirty="0"/>
              <a:t> And, now testing Linux-based exploration robot.</a:t>
            </a:r>
          </a:p>
          <a:p>
            <a:r>
              <a:rPr lang="en-US" b="0" dirty="0"/>
              <a:t> CERN, SLAC prefers Linux.</a:t>
            </a:r>
          </a:p>
          <a:p>
            <a:r>
              <a:rPr lang="th-TH" b="0" dirty="0"/>
              <a:t> ...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142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(cont.)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8064" y="1628800"/>
            <a:ext cx="32918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 The world fastest super </a:t>
            </a:r>
          </a:p>
          <a:p>
            <a:r>
              <a:rPr lang="en-US" b="0" dirty="0"/>
              <a:t>computer runs Linux.</a:t>
            </a:r>
          </a:p>
          <a:p>
            <a:r>
              <a:rPr lang="en-US" b="0" dirty="0"/>
              <a:t> US. Dept. of Energy</a:t>
            </a:r>
          </a:p>
          <a:p>
            <a:r>
              <a:rPr lang="en-US" b="0" dirty="0"/>
              <a:t> IBM </a:t>
            </a:r>
            <a:r>
              <a:rPr lang="en-US" b="0" dirty="0" err="1"/>
              <a:t>BlueGene</a:t>
            </a:r>
            <a:r>
              <a:rPr lang="en-US" b="0" dirty="0"/>
              <a:t>/L with </a:t>
            </a:r>
          </a:p>
          <a:p>
            <a:r>
              <a:rPr lang="en-US" b="0" dirty="0"/>
              <a:t>131072 processors</a:t>
            </a:r>
          </a:p>
          <a:p>
            <a:r>
              <a:rPr lang="en-US" b="0" dirty="0"/>
              <a:t> 18 of top 20 SCs run Linux.</a:t>
            </a:r>
          </a:p>
          <a:p>
            <a:r>
              <a:rPr lang="en-US" b="0" dirty="0"/>
              <a:t> 77.8% of top 500 SCs run </a:t>
            </a:r>
          </a:p>
          <a:p>
            <a:r>
              <a:rPr lang="en-US" b="0" dirty="0"/>
              <a:t>Linux.</a:t>
            </a:r>
          </a:p>
          <a:p>
            <a:r>
              <a:rPr lang="en-US" sz="1400" b="0" dirty="0"/>
              <a:t>29th TOP 500 List</a:t>
            </a:r>
          </a:p>
          <a:p>
            <a:r>
              <a:rPr lang="en-US" sz="1400" b="0" dirty="0"/>
              <a:t>http://www.top500.org</a:t>
            </a:r>
            <a:endParaRPr lang="th-TH" sz="1400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808312" cy="37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5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805198" cy="37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8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16624" cy="37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5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Micro Computer  </a:t>
            </a:r>
            <a:r>
              <a:rPr lang="en-US" sz="2400" dirty="0" smtClean="0"/>
              <a:t>Personal Computer (PC) ,</a:t>
            </a:r>
            <a:r>
              <a:rPr lang="en-US" sz="2400" dirty="0" err="1" smtClean="0"/>
              <a:t>Notebook,Tablet</a:t>
            </a:r>
            <a:r>
              <a:rPr lang="en-US" sz="2400" dirty="0" smtClean="0"/>
              <a:t> Single User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Mini Computer </a:t>
            </a:r>
            <a:r>
              <a:rPr lang="en-US" sz="2400" dirty="0" smtClean="0"/>
              <a:t>High performance  speed less than Mainframe for small company or medium company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Mainframe Computer </a:t>
            </a:r>
            <a:r>
              <a:rPr lang="en-US" sz="2400" dirty="0" smtClean="0"/>
              <a:t>High performance Multi-User for  </a:t>
            </a:r>
            <a:r>
              <a:rPr lang="en-US" sz="2400" dirty="0" smtClean="0">
                <a:solidFill>
                  <a:srgbClr val="FF0000"/>
                </a:solidFill>
              </a:rPr>
              <a:t>Medium Company  </a:t>
            </a:r>
            <a:r>
              <a:rPr lang="en-US" sz="2400" dirty="0" smtClean="0"/>
              <a:t>or Large Company , University ,Financial 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Super Computer </a:t>
            </a:r>
            <a:r>
              <a:rPr lang="en-US" sz="2400" dirty="0" smtClean="0"/>
              <a:t>Large Company  , NASA,US Government 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484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5760640" cy="421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957388"/>
            <a:ext cx="4810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068217" cy="266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5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8196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2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4862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1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533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9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4829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3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49149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26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</a:t>
            </a:r>
            <a:r>
              <a:rPr lang="en-US" dirty="0" err="1" smtClean="0"/>
              <a:t>distro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7" y="2636912"/>
            <a:ext cx="5643894" cy="30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00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Fedora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smtClean="0"/>
              <a:t>It </a:t>
            </a:r>
            <a:r>
              <a:rPr lang="en-US" b="0" dirty="0"/>
              <a:t>was Red Hat Linux (RHL).</a:t>
            </a:r>
          </a:p>
          <a:p>
            <a:r>
              <a:rPr lang="en-US" b="0" dirty="0"/>
              <a:t> Developed by Red Hat Inc.</a:t>
            </a:r>
          </a:p>
          <a:p>
            <a:r>
              <a:rPr lang="en-US" b="0" dirty="0"/>
              <a:t> There are also Red Hat Enterprise Linux (RHEL)</a:t>
            </a:r>
          </a:p>
          <a:p>
            <a:r>
              <a:rPr lang="en-US" b="0" dirty="0"/>
              <a:t> After RHL9, Red Hat Inc. had no longer supported </a:t>
            </a:r>
          </a:p>
          <a:p>
            <a:r>
              <a:rPr lang="en-US" b="0" dirty="0"/>
              <a:t>RHL, so they had set it free, and emerged a </a:t>
            </a:r>
          </a:p>
          <a:p>
            <a:r>
              <a:rPr lang="en-US" b="0" dirty="0"/>
              <a:t>project called </a:t>
            </a:r>
            <a:r>
              <a:rPr lang="en-US" b="0" i="1" dirty="0"/>
              <a:t>Fedora Core</a:t>
            </a:r>
            <a:r>
              <a:rPr lang="en-US" b="0" dirty="0"/>
              <a:t> to develop a Linux </a:t>
            </a:r>
          </a:p>
          <a:p>
            <a:r>
              <a:rPr lang="en-US" b="0" dirty="0"/>
              <a:t>distribution driven and supported by community.</a:t>
            </a:r>
          </a:p>
          <a:p>
            <a:r>
              <a:rPr lang="en-US" b="0" dirty="0"/>
              <a:t> FC has released 6 stable versions, then decided </a:t>
            </a:r>
          </a:p>
          <a:p>
            <a:r>
              <a:rPr lang="en-US" b="0" dirty="0"/>
              <a:t>to merge core and extras, and called just </a:t>
            </a:r>
            <a:r>
              <a:rPr lang="en-US" b="0" i="1" dirty="0"/>
              <a:t>Fedora</a:t>
            </a:r>
            <a:r>
              <a:rPr lang="en-US" b="0" dirty="0"/>
              <a:t>.</a:t>
            </a:r>
          </a:p>
          <a:p>
            <a:r>
              <a:rPr lang="en-US" b="0" dirty="0"/>
              <a:t> Current stable is Fedora </a:t>
            </a:r>
            <a:r>
              <a:rPr lang="en-US" b="0" dirty="0" smtClean="0"/>
              <a:t>18'.</a:t>
            </a:r>
            <a:endParaRPr lang="en-US" b="0" dirty="0"/>
          </a:p>
          <a:p>
            <a:r>
              <a:rPr lang="en-US" b="0" dirty="0"/>
              <a:t> http://fedoraproject.org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51784"/>
            <a:ext cx="3162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7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</a:t>
            </a:r>
            <a:r>
              <a:rPr lang="en-US" dirty="0" smtClean="0"/>
              <a:t>Linux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.</a:t>
            </a:r>
            <a:r>
              <a:rPr lang="en-US" b="0" dirty="0"/>
              <a:t>Linux for Human Beings.</a:t>
            </a:r>
          </a:p>
          <a:p>
            <a:r>
              <a:rPr lang="en-US" b="0" dirty="0"/>
              <a:t> Ubuntu = .humanity towards others..</a:t>
            </a:r>
          </a:p>
          <a:p>
            <a:r>
              <a:rPr lang="en-US" b="0" dirty="0"/>
              <a:t> Developed by Canonical Ltd. + Ubuntu Dev.</a:t>
            </a:r>
          </a:p>
          <a:p>
            <a:r>
              <a:rPr lang="en-US" b="0" dirty="0"/>
              <a:t> Based on </a:t>
            </a:r>
            <a:r>
              <a:rPr lang="en-US" b="0" dirty="0" err="1"/>
              <a:t>Debian</a:t>
            </a:r>
            <a:r>
              <a:rPr lang="en-US" b="0" dirty="0"/>
              <a:t> GNU/Linux</a:t>
            </a:r>
          </a:p>
          <a:p>
            <a:r>
              <a:rPr lang="en-US" b="0" dirty="0"/>
              <a:t> The most popular </a:t>
            </a:r>
            <a:r>
              <a:rPr lang="en-US" b="0" dirty="0" err="1"/>
              <a:t>distro</a:t>
            </a:r>
            <a:r>
              <a:rPr lang="en-US" b="0" dirty="0"/>
              <a:t> nowadays.</a:t>
            </a:r>
          </a:p>
          <a:p>
            <a:r>
              <a:rPr lang="en-US" b="0" dirty="0"/>
              <a:t> Great usability, very powerful, flexible, and secure.</a:t>
            </a:r>
          </a:p>
          <a:p>
            <a:r>
              <a:rPr lang="en-US" b="0" dirty="0"/>
              <a:t> Strong community, derived from </a:t>
            </a:r>
            <a:r>
              <a:rPr lang="en-US" b="0" dirty="0" err="1"/>
              <a:t>Debian</a:t>
            </a:r>
            <a:r>
              <a:rPr lang="en-US" b="0" dirty="0"/>
              <a:t>.</a:t>
            </a:r>
          </a:p>
          <a:p>
            <a:r>
              <a:rPr lang="en-US" b="0" dirty="0"/>
              <a:t> Strong developer team, mostly from </a:t>
            </a:r>
            <a:r>
              <a:rPr lang="en-US" b="0" dirty="0" err="1"/>
              <a:t>Debian</a:t>
            </a:r>
            <a:r>
              <a:rPr lang="en-US" b="0" dirty="0"/>
              <a:t>.</a:t>
            </a:r>
          </a:p>
          <a:p>
            <a:r>
              <a:rPr lang="en-US" b="0" dirty="0"/>
              <a:t> Current stable . Ubuntu </a:t>
            </a:r>
            <a:r>
              <a:rPr lang="en-US" b="0" dirty="0" smtClean="0"/>
              <a:t>13.04 </a:t>
            </a:r>
            <a:r>
              <a:rPr lang="en-US" b="0" dirty="0"/>
              <a:t>Feisty Fawn</a:t>
            </a:r>
          </a:p>
          <a:p>
            <a:r>
              <a:rPr lang="en-US" b="0" dirty="0"/>
              <a:t> Ubuntu 7.10 codename 'Gutsy Gibbon' will be </a:t>
            </a:r>
          </a:p>
          <a:p>
            <a:r>
              <a:rPr lang="en-US" b="0" dirty="0"/>
              <a:t>released on October 2007.</a:t>
            </a:r>
          </a:p>
          <a:p>
            <a:r>
              <a:rPr lang="en-US" b="0" dirty="0"/>
              <a:t> http://www.ubuntu.com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Computer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Unit  keyboard, </a:t>
            </a:r>
            <a:r>
              <a:rPr lang="en-US" dirty="0" err="1" smtClean="0"/>
              <a:t>mose,scaner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Processing Unit  CPU FPU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Outout</a:t>
            </a:r>
            <a:r>
              <a:rPr lang="en-US" dirty="0" smtClean="0"/>
              <a:t> Unit Video Out </a:t>
            </a:r>
            <a:r>
              <a:rPr lang="en-US" dirty="0" err="1" smtClean="0"/>
              <a:t>monitor,printer,etc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94472"/>
            <a:ext cx="1656184" cy="14491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32" y="3717032"/>
            <a:ext cx="2101668" cy="183896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71" y="28500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 สำหรับจุดเด่นที่น่าสนใจของ </a:t>
            </a:r>
            <a:r>
              <a:rPr lang="en-US" dirty="0"/>
              <a:t>Linux </a:t>
            </a:r>
            <a:r>
              <a:rPr lang="th-TH" dirty="0"/>
              <a:t>ได้แก่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/>
              <a:t> *เป็นระบบปฏิบัติการที่ใช้งานได้ฟรี</a:t>
            </a:r>
          </a:p>
          <a:p>
            <a:r>
              <a:rPr lang="th-TH" dirty="0"/>
              <a:t> </a:t>
            </a:r>
          </a:p>
          <a:p>
            <a:r>
              <a:rPr lang="th-TH" dirty="0"/>
              <a:t>   *ทำงานได้บนเครื่องพีซีทั่วไป ที่มีหน่วยประมวลผลกลางตั้งแต่ 80386 ขึ้นไป</a:t>
            </a:r>
          </a:p>
          <a:p>
            <a:r>
              <a:rPr lang="th-TH" dirty="0"/>
              <a:t>รวมถึง </a:t>
            </a:r>
            <a:r>
              <a:rPr lang="en-US" dirty="0" err="1"/>
              <a:t>Motora</a:t>
            </a:r>
            <a:r>
              <a:rPr lang="en-US" dirty="0"/>
              <a:t> 680x0, Compaq (Digital) Alpha, PowerPC, SPARC </a:t>
            </a:r>
            <a:r>
              <a:rPr lang="th-TH" dirty="0"/>
              <a:t>เป็นต้น</a:t>
            </a:r>
          </a:p>
          <a:p>
            <a:r>
              <a:rPr lang="th-TH" dirty="0"/>
              <a:t>จึงเป็นระบบปฏิบัติการที่มีความต้องการทรัพยากรของระบบในขั้นต่ำ</a:t>
            </a:r>
          </a:p>
          <a:p>
            <a:r>
              <a:rPr lang="th-TH" dirty="0"/>
              <a:t> </a:t>
            </a:r>
          </a:p>
          <a:p>
            <a:r>
              <a:rPr lang="th-TH" dirty="0"/>
              <a:t>    *สามารถทำงานได้รวดเร็ว เนื่องจากมีระบบการจัดการหน่วยความจำเสมือน</a:t>
            </a:r>
          </a:p>
          <a:p>
            <a:r>
              <a:rPr lang="th-TH" dirty="0"/>
              <a:t>(</a:t>
            </a:r>
            <a:r>
              <a:rPr lang="en-US" dirty="0"/>
              <a:t>Virtual Memory) </a:t>
            </a:r>
            <a:r>
              <a:rPr lang="th-TH" dirty="0"/>
              <a:t>การจัดทำงานแบบ </a:t>
            </a:r>
            <a:r>
              <a:rPr lang="en-US" dirty="0"/>
              <a:t>Multitasking </a:t>
            </a:r>
            <a:r>
              <a:rPr lang="th-TH" dirty="0"/>
              <a:t>และระบบป้องกันการรบกวน</a:t>
            </a:r>
          </a:p>
          <a:p>
            <a:r>
              <a:rPr lang="th-TH" dirty="0"/>
              <a:t>การทำงานระหว่าง </a:t>
            </a:r>
            <a:r>
              <a:rPr lang="en-US" dirty="0"/>
              <a:t>Process </a:t>
            </a:r>
            <a:r>
              <a:rPr lang="th-TH" dirty="0"/>
              <a:t>ต่างๆ</a:t>
            </a:r>
          </a:p>
          <a:p>
            <a:r>
              <a:rPr lang="th-TH" dirty="0"/>
              <a:t> </a:t>
            </a:r>
          </a:p>
          <a:p>
            <a:r>
              <a:rPr lang="th-TH" dirty="0"/>
              <a:t>   *มีกลุ่มผู้ใช้งานบนอินเทอร์เน็ตค่อนข้างสูง ทำให้ข้อบกพร่องต่างๆ ถูกค้นพบ</a:t>
            </a:r>
          </a:p>
          <a:p>
            <a:r>
              <a:rPr lang="th-TH" dirty="0"/>
              <a:t>และหาวิธีแก้ไขได้อย่างรวดเร็ว ทำให้เป็นระบบปฏิบัติการที่มีคุณภาพสูงระบบหนึ่ง</a:t>
            </a:r>
          </a:p>
          <a:p>
            <a:r>
              <a:rPr lang="th-TH" dirty="0"/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353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สิ่งที่ควรรู้ก่อนติดตั้ง </a:t>
            </a:r>
            <a:r>
              <a:rPr lang="en-US" dirty="0" smtClean="0"/>
              <a:t>Linux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Disk </a:t>
            </a:r>
            <a:r>
              <a:rPr lang="th-TH" dirty="0" smtClean="0"/>
              <a:t>คือหน่วยความจำสำรองที่มีไว้เก็บข้อมูล เราสามารถแบ่ง </a:t>
            </a:r>
            <a:r>
              <a:rPr lang="en-US" dirty="0" smtClean="0"/>
              <a:t>Hard disk </a:t>
            </a:r>
            <a:r>
              <a:rPr lang="th-TH" dirty="0" smtClean="0"/>
              <a:t>ออกเป็นส่วนๆเพื่อความสะดวกและความปลอดภัยในการจัดเก็บข้อมูล เรียกว่าการแบ่ง </a:t>
            </a:r>
            <a:r>
              <a:rPr lang="en-US" dirty="0" smtClean="0"/>
              <a:t>Partition</a:t>
            </a:r>
          </a:p>
          <a:p>
            <a:endParaRPr lang="th-TH" dirty="0" smtClean="0"/>
          </a:p>
          <a:p>
            <a:r>
              <a:rPr lang="th-TH" dirty="0" smtClean="0"/>
              <a:t>ชนิดของ </a:t>
            </a:r>
            <a:r>
              <a:rPr lang="en-US" dirty="0" smtClean="0"/>
              <a:t>Partition</a:t>
            </a:r>
          </a:p>
          <a:p>
            <a:r>
              <a:rPr lang="en-US" dirty="0" smtClean="0"/>
              <a:t>Primary partition </a:t>
            </a:r>
            <a:r>
              <a:rPr lang="th-TH" dirty="0" smtClean="0"/>
              <a:t>สำหรับติดตั้งระบบ </a:t>
            </a:r>
            <a:r>
              <a:rPr lang="en-US" dirty="0" smtClean="0"/>
              <a:t>boot </a:t>
            </a:r>
          </a:p>
          <a:p>
            <a:r>
              <a:rPr lang="en-US" dirty="0" smtClean="0"/>
              <a:t>Active boot </a:t>
            </a:r>
            <a:r>
              <a:rPr lang="th-TH" dirty="0" smtClean="0"/>
              <a:t>จะต้องกำหนดให้ </a:t>
            </a:r>
            <a:r>
              <a:rPr lang="en-US" dirty="0" smtClean="0"/>
              <a:t>Primary Partition </a:t>
            </a:r>
            <a:r>
              <a:rPr lang="th-TH" dirty="0" smtClean="0"/>
              <a:t>จึงจะสามารถ </a:t>
            </a:r>
            <a:r>
              <a:rPr lang="en-US" dirty="0" smtClean="0"/>
              <a:t>boot </a:t>
            </a:r>
            <a:r>
              <a:rPr lang="th-TH" dirty="0" smtClean="0"/>
              <a:t>ได้</a:t>
            </a:r>
            <a:endParaRPr lang="en-US" dirty="0" smtClean="0"/>
          </a:p>
          <a:p>
            <a:r>
              <a:rPr lang="en-US" dirty="0" smtClean="0"/>
              <a:t>Extended </a:t>
            </a:r>
            <a:r>
              <a:rPr lang="en-US" dirty="0"/>
              <a:t> </a:t>
            </a:r>
            <a:r>
              <a:rPr lang="en-US" dirty="0" smtClean="0"/>
              <a:t>partition </a:t>
            </a:r>
            <a:r>
              <a:rPr lang="th-TH" dirty="0" smtClean="0"/>
              <a:t>เป็นส่วนขยาย เพื่อเป็นที่อยู่ของ </a:t>
            </a:r>
            <a:r>
              <a:rPr lang="en-US" dirty="0" smtClean="0"/>
              <a:t>Logical partition</a:t>
            </a:r>
          </a:p>
          <a:p>
            <a:r>
              <a:rPr lang="en-US" dirty="0" smtClean="0"/>
              <a:t>Logical </a:t>
            </a:r>
            <a:r>
              <a:rPr lang="en-US" dirty="0"/>
              <a:t> </a:t>
            </a:r>
            <a:r>
              <a:rPr lang="en-US" dirty="0" smtClean="0"/>
              <a:t>partition </a:t>
            </a:r>
            <a:r>
              <a:rPr lang="th-TH" dirty="0" smtClean="0"/>
              <a:t>จะเป็น </a:t>
            </a:r>
            <a:r>
              <a:rPr lang="en-US" dirty="0" smtClean="0"/>
              <a:t>partition </a:t>
            </a:r>
            <a:r>
              <a:rPr lang="th-TH" dirty="0" smtClean="0"/>
              <a:t>ที่อยู่ภายใน </a:t>
            </a:r>
            <a:r>
              <a:rPr lang="en-US" dirty="0" smtClean="0"/>
              <a:t>Extended partition  </a:t>
            </a:r>
            <a:r>
              <a:rPr lang="th-TH" dirty="0" smtClean="0"/>
              <a:t>ซึ่งใน </a:t>
            </a:r>
            <a:r>
              <a:rPr lang="en-US" dirty="0" smtClean="0"/>
              <a:t>1 Extended partition </a:t>
            </a:r>
            <a:r>
              <a:rPr lang="th-TH" dirty="0" smtClean="0"/>
              <a:t>สามารถสร้าง </a:t>
            </a:r>
            <a:r>
              <a:rPr lang="en-US" dirty="0" smtClean="0"/>
              <a:t>logical partition </a:t>
            </a:r>
            <a:r>
              <a:rPr lang="th-TH" dirty="0" smtClean="0"/>
              <a:t>ได้ </a:t>
            </a:r>
            <a:r>
              <a:rPr lang="en-US" dirty="0" smtClean="0"/>
              <a:t>24 partition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6036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TYPE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FAT32 partition </a:t>
            </a:r>
            <a:r>
              <a:rPr lang="th-TH" dirty="0" smtClean="0"/>
              <a:t> เป็น </a:t>
            </a:r>
            <a:r>
              <a:rPr lang="en-US" dirty="0" smtClean="0"/>
              <a:t>partition </a:t>
            </a:r>
            <a:r>
              <a:rPr lang="th-TH" dirty="0" smtClean="0"/>
              <a:t>ของระบบปฏิบัติการ </a:t>
            </a:r>
            <a:r>
              <a:rPr lang="en-US" dirty="0" err="1" smtClean="0"/>
              <a:t>DOS,Windows</a:t>
            </a:r>
            <a:r>
              <a:rPr lang="en-US" dirty="0" smtClean="0"/>
              <a:t> </a:t>
            </a:r>
            <a:r>
              <a:rPr lang="th-TH" dirty="0" smtClean="0"/>
              <a:t>ไม่สามารถสร้างได้เกิน </a:t>
            </a:r>
            <a:r>
              <a:rPr lang="en-US" dirty="0" smtClean="0"/>
              <a:t>32GB </a:t>
            </a:r>
          </a:p>
          <a:p>
            <a:r>
              <a:rPr lang="en-US" dirty="0" smtClean="0"/>
              <a:t>NTFS partition </a:t>
            </a:r>
            <a:r>
              <a:rPr lang="th-TH" dirty="0" smtClean="0"/>
              <a:t>เป็น </a:t>
            </a:r>
            <a:r>
              <a:rPr lang="en-US" dirty="0" smtClean="0"/>
              <a:t>partition </a:t>
            </a:r>
            <a:r>
              <a:rPr lang="th-TH" dirty="0" smtClean="0"/>
              <a:t>ของ </a:t>
            </a:r>
            <a:r>
              <a:rPr lang="en-US" dirty="0" smtClean="0"/>
              <a:t>windows </a:t>
            </a:r>
            <a:r>
              <a:rPr lang="th-TH" dirty="0" smtClean="0"/>
              <a:t>มีความปลดภัยสูง รองรับพื้นที่ขนาดใหญ่</a:t>
            </a:r>
            <a:endParaRPr lang="en-US" dirty="0" smtClean="0"/>
          </a:p>
          <a:p>
            <a:r>
              <a:rPr lang="en-US" dirty="0" smtClean="0"/>
              <a:t>Ext2Fs,Ext3Fs </a:t>
            </a:r>
            <a:r>
              <a:rPr lang="th-TH" dirty="0" smtClean="0"/>
              <a:t>เป็น </a:t>
            </a:r>
            <a:r>
              <a:rPr lang="en-US" dirty="0" smtClean="0"/>
              <a:t>partition </a:t>
            </a:r>
            <a:r>
              <a:rPr lang="th-TH" dirty="0" smtClean="0"/>
              <a:t>ของระบบปฏิบัติการ </a:t>
            </a:r>
            <a:r>
              <a:rPr lang="en-US" dirty="0" smtClean="0"/>
              <a:t>Linux </a:t>
            </a:r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7171899" cy="24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4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สิ่งที่ควรรู้ก่อนติดตั้ง </a:t>
            </a:r>
            <a:r>
              <a:rPr lang="en-US" dirty="0"/>
              <a:t>Linux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Memory </a:t>
            </a:r>
            <a:r>
              <a:rPr lang="th-TH" dirty="0" smtClean="0"/>
              <a:t>เป็นหน่วยความจำเสมือนสำหรับพักข้อมูลจากหน่วยความจำ </a:t>
            </a:r>
            <a:r>
              <a:rPr lang="en-US" dirty="0" smtClean="0"/>
              <a:t>RAM </a:t>
            </a:r>
            <a:r>
              <a:rPr lang="th-TH" dirty="0" smtClean="0"/>
              <a:t>เพื่อช่วยให้ระบบปฏิบัติการสามารถอ่านหน่วยความจำ</a:t>
            </a:r>
            <a:r>
              <a:rPr lang="th-TH" dirty="0" err="1" smtClean="0"/>
              <a:t>ได้มาก</a:t>
            </a:r>
            <a:r>
              <a:rPr lang="th-TH" dirty="0" smtClean="0"/>
              <a:t>ขึ้น  โดยจะสลับข้อมูลจากหน่วยความจำที่ยังไม่ได้ใช้งานออกมาไว้ใน </a:t>
            </a:r>
            <a:r>
              <a:rPr lang="en-US" dirty="0" smtClean="0"/>
              <a:t>Virtual Memory </a:t>
            </a:r>
            <a:r>
              <a:rPr lang="th-TH" dirty="0" smtClean="0"/>
              <a:t>เรียกว่า </a:t>
            </a:r>
            <a:r>
              <a:rPr lang="en-US" dirty="0" smtClean="0"/>
              <a:t>Swap  File </a:t>
            </a:r>
            <a:r>
              <a:rPr lang="th-TH" dirty="0" smtClean="0"/>
              <a:t>ในระบบปฏิบัติการ </a:t>
            </a:r>
            <a:r>
              <a:rPr lang="en-US" dirty="0" smtClean="0"/>
              <a:t>Linux </a:t>
            </a:r>
            <a:r>
              <a:rPr lang="th-TH" dirty="0" smtClean="0"/>
              <a:t>จะต้องมีการกำหนด </a:t>
            </a:r>
            <a:r>
              <a:rPr lang="en-US" dirty="0" smtClean="0"/>
              <a:t>Partition </a:t>
            </a:r>
            <a:r>
              <a:rPr lang="th-TH" dirty="0" smtClean="0"/>
              <a:t>สำหรับทำ </a:t>
            </a:r>
            <a:r>
              <a:rPr lang="en-US" dirty="0" smtClean="0"/>
              <a:t>Virtual Memory </a:t>
            </a:r>
            <a:r>
              <a:rPr lang="th-TH" dirty="0" smtClean="0"/>
              <a:t>เรียกว่า </a:t>
            </a:r>
            <a:r>
              <a:rPr lang="en-US" dirty="0" smtClean="0"/>
              <a:t>Swap Partition </a:t>
            </a:r>
            <a:r>
              <a:rPr lang="th-TH" dirty="0" smtClean="0"/>
              <a:t>โดยทั่วไป</a:t>
            </a:r>
            <a:r>
              <a:rPr lang="th-TH" dirty="0" smtClean="0"/>
              <a:t>มักกำหนดขอนาด เบื้องต้นไว้ </a:t>
            </a:r>
            <a:r>
              <a:rPr lang="en-US" dirty="0" smtClean="0"/>
              <a:t>2</a:t>
            </a:r>
            <a:r>
              <a:rPr lang="th-TH" dirty="0" smtClean="0"/>
              <a:t>เท่าของหน่วยความจำหลัก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6" y="3573016"/>
            <a:ext cx="49339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5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tool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Prepare disk before install </a:t>
            </a:r>
            <a:r>
              <a:rPr lang="en-US" dirty="0"/>
              <a:t>L</a:t>
            </a:r>
            <a:r>
              <a:rPr lang="en-US" dirty="0" smtClean="0"/>
              <a:t>inux by disk tool  </a:t>
            </a:r>
            <a:r>
              <a:rPr lang="en-US" dirty="0" err="1" smtClean="0"/>
              <a:t>eg</a:t>
            </a:r>
            <a:r>
              <a:rPr lang="en-US" dirty="0" smtClean="0"/>
              <a:t>. Partition </a:t>
            </a:r>
            <a:r>
              <a:rPr lang="en-US" dirty="0" err="1" smtClean="0"/>
              <a:t>Magic.If</a:t>
            </a:r>
            <a:r>
              <a:rPr lang="en-US" dirty="0" smtClean="0"/>
              <a:t> you  have Windows in your laptop PC  and you want keep All your data.</a:t>
            </a:r>
          </a:p>
          <a:p>
            <a:r>
              <a:rPr lang="en-US" dirty="0" smtClean="0"/>
              <a:t>Run Partition Magic to resize space of hard disk for new free space, size of free space for install Linux star at 2-4 Gb (for text mode) but you can have more than 20 GB for install all Application in Graphics mode </a:t>
            </a:r>
          </a:p>
          <a:p>
            <a:r>
              <a:rPr lang="th-TH" dirty="0"/>
              <a:t>เตรียมดิสก์ก่อนที่จะติดตั้งลิ</a:t>
            </a:r>
            <a:r>
              <a:rPr lang="th-TH" dirty="0" err="1"/>
              <a:t>นุกซ์</a:t>
            </a:r>
            <a:r>
              <a:rPr lang="th-TH" dirty="0"/>
              <a:t>โดยเครื่องมือเช่นดิสก์ </a:t>
            </a:r>
            <a:r>
              <a:rPr lang="en-US" dirty="0" err="1"/>
              <a:t>Patition</a:t>
            </a:r>
            <a:r>
              <a:rPr lang="en-US" dirty="0"/>
              <a:t> </a:t>
            </a:r>
            <a:r>
              <a:rPr lang="en-US" dirty="0" err="1"/>
              <a:t>Magic.If</a:t>
            </a:r>
            <a:r>
              <a:rPr lang="en-US" dirty="0"/>
              <a:t> </a:t>
            </a:r>
            <a:r>
              <a:rPr lang="th-TH" dirty="0"/>
              <a:t>คุณมี </a:t>
            </a:r>
            <a:r>
              <a:rPr lang="en-US" dirty="0"/>
              <a:t>Windows </a:t>
            </a:r>
            <a:r>
              <a:rPr lang="th-TH" dirty="0"/>
              <a:t>อยู่ในเครื่องคอมพิวเตอร์</a:t>
            </a:r>
            <a:r>
              <a:rPr lang="th-TH" dirty="0" err="1"/>
              <a:t>แล็ปท็</a:t>
            </a:r>
            <a:r>
              <a:rPr lang="th-TH" dirty="0"/>
              <a:t>อปของคุณและคุณต้องการเก็บข้อมูลทั้งหมด</a:t>
            </a:r>
            <a:br>
              <a:rPr lang="th-TH" dirty="0"/>
            </a:br>
            <a:r>
              <a:rPr lang="th-TH" dirty="0"/>
              <a:t>เรียก</a:t>
            </a:r>
            <a:r>
              <a:rPr lang="th-TH" dirty="0" err="1"/>
              <a:t>พาร์ทิ</a:t>
            </a:r>
            <a:r>
              <a:rPr lang="th-TH" dirty="0"/>
              <a:t>ชันเมจิกปรับขนาดพื้นที่ของฮาร์ดดิสก์สำหรับพื้นที่ว่างใหม่ขนาดของพื้นที่ว่างสำหรับการติดตั้งลิ</a:t>
            </a:r>
            <a:r>
              <a:rPr lang="th-TH" dirty="0" err="1"/>
              <a:t>นุกซ์</a:t>
            </a:r>
            <a:r>
              <a:rPr lang="th-TH" dirty="0"/>
              <a:t>เริ่มต้นที่ 2-4 </a:t>
            </a:r>
            <a:r>
              <a:rPr lang="en-US" dirty="0"/>
              <a:t>Gb (</a:t>
            </a:r>
            <a:r>
              <a:rPr lang="th-TH" dirty="0"/>
              <a:t>สำหรับโหมดข้อความ) แต่คุณสามารถมีได้มากกว่า 20 </a:t>
            </a:r>
            <a:r>
              <a:rPr lang="en-US" dirty="0"/>
              <a:t>GB </a:t>
            </a:r>
            <a:r>
              <a:rPr lang="th-TH" dirty="0"/>
              <a:t>สำหรับการติดตั้งการใช้งานในโหมดกราฟิกทั้งหมด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59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tool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Use Linux installation tool for manage size of hard disk in step of Linux install. You must shoot choice of install in install with </a:t>
            </a:r>
            <a:r>
              <a:rPr lang="en-US" dirty="0"/>
              <a:t>old </a:t>
            </a:r>
            <a:r>
              <a:rPr lang="en-US" dirty="0" smtClean="0"/>
              <a:t>system. Please careful </a:t>
            </a:r>
            <a:r>
              <a:rPr lang="en-US" dirty="0"/>
              <a:t>for this step because you </a:t>
            </a:r>
            <a:r>
              <a:rPr lang="en-US" dirty="0" smtClean="0"/>
              <a:t>have </a:t>
            </a:r>
            <a:r>
              <a:rPr lang="en-US" dirty="0"/>
              <a:t>the risk for lost all data</a:t>
            </a:r>
            <a:r>
              <a:rPr lang="en-US" dirty="0" smtClean="0"/>
              <a:t>.</a:t>
            </a:r>
          </a:p>
          <a:p>
            <a:r>
              <a:rPr lang="th-TH" dirty="0"/>
              <a:t>2 ใช้เครื่องมือการติดตั้งลิ</a:t>
            </a:r>
            <a:r>
              <a:rPr lang="th-TH" dirty="0" err="1"/>
              <a:t>นุกซ์</a:t>
            </a:r>
            <a:r>
              <a:rPr lang="th-TH" dirty="0"/>
              <a:t>สำหรับการจัดการขนาดของฮาร์ดดิสก์ในขั้นตอนของการติดตั้งลิ</a:t>
            </a:r>
            <a:r>
              <a:rPr lang="th-TH" dirty="0" err="1"/>
              <a:t>นุกซ์</a:t>
            </a:r>
            <a:r>
              <a:rPr lang="th-TH" dirty="0"/>
              <a:t> คุณต้องยิงทางเลือกของการติดตั้งในการติดตั้งกับระบบเก่า กรุณาระวังสำหรับขั้นตอนนี้เพราะคุณมีความเสี่ยงในการสูญเสียข้อมูลทั้งหมด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val="2626733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tool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6024" y="1628800"/>
            <a:ext cx="3291840" cy="4525963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เครื่องมือสำหรับสร้างเครื่องคอมพิวเตอร์เสมือน เพื่อใช้งานในระบบปฏิบัติการเดิม  ซึ่งมีเครื่องมอให้เลือกใช้หลายตัว เช่น</a:t>
            </a:r>
          </a:p>
          <a:p>
            <a:pPr marL="342900" indent="-342900">
              <a:buFontTx/>
              <a:buChar char="-"/>
            </a:pPr>
            <a:r>
              <a:rPr lang="en-US" sz="1900" dirty="0" smtClean="0"/>
              <a:t>Virtual Box (Free)</a:t>
            </a:r>
          </a:p>
          <a:p>
            <a:pPr marL="342900" indent="-342900">
              <a:buFontTx/>
              <a:buChar char="-"/>
            </a:pPr>
            <a:r>
              <a:rPr lang="en-US" sz="1900" dirty="0">
                <a:hlinkClick r:id="rId2"/>
              </a:rPr>
              <a:t>Parallels</a:t>
            </a:r>
            <a:r>
              <a:rPr lang="en-US" sz="1900" dirty="0"/>
              <a:t> (Windows/Mac/Linux, $79.99)</a:t>
            </a:r>
          </a:p>
          <a:p>
            <a:pPr marL="342900" indent="-342900">
              <a:buFontTx/>
              <a:buChar char="-"/>
            </a:pPr>
            <a:r>
              <a:rPr lang="en-US" sz="1900" dirty="0">
                <a:hlinkClick r:id="rId3"/>
              </a:rPr>
              <a:t>VMware</a:t>
            </a:r>
            <a:r>
              <a:rPr lang="en-US" sz="1900" dirty="0"/>
              <a:t> (Windows/Linux, Basic: Free, Premium: $189)</a:t>
            </a:r>
          </a:p>
          <a:p>
            <a:pPr marL="342900" indent="-342900">
              <a:buFontTx/>
              <a:buChar char="-"/>
            </a:pPr>
            <a:r>
              <a:rPr lang="en-US" sz="1900" dirty="0">
                <a:hlinkClick r:id="rId4"/>
              </a:rPr>
              <a:t>QEMU</a:t>
            </a:r>
            <a:r>
              <a:rPr lang="en-US" sz="1900" dirty="0"/>
              <a:t> (Linux, Free)</a:t>
            </a:r>
          </a:p>
          <a:p>
            <a:pPr marL="342900" indent="-342900">
              <a:buFontTx/>
              <a:buChar char="-"/>
            </a:pPr>
            <a:r>
              <a:rPr lang="en-US" sz="1900" dirty="0">
                <a:hlinkClick r:id="rId5"/>
              </a:rPr>
              <a:t>Windows Virtual PC</a:t>
            </a:r>
            <a:r>
              <a:rPr lang="en-US" sz="1900" dirty="0"/>
              <a:t> (Windows, Free)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01365"/>
            <a:ext cx="2734617" cy="174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26" y="1412776"/>
            <a:ext cx="542361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61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UBUNTU LINUX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Software from main site or mirror site</a:t>
            </a:r>
          </a:p>
          <a:p>
            <a:r>
              <a:rPr lang="en-US" dirty="0"/>
              <a:t> </a:t>
            </a:r>
            <a:r>
              <a:rPr lang="en-US" dirty="0" smtClean="0"/>
              <a:t> - mirror1.ku.ac.th</a:t>
            </a:r>
          </a:p>
          <a:p>
            <a:r>
              <a:rPr lang="en-US" dirty="0"/>
              <a:t> </a:t>
            </a:r>
            <a:r>
              <a:rPr lang="en-US" dirty="0" smtClean="0"/>
              <a:t> - You can select  i386 or AMD64 </a:t>
            </a:r>
          </a:p>
          <a:p>
            <a:r>
              <a:rPr lang="en-US" dirty="0"/>
              <a:t>  </a:t>
            </a:r>
            <a:r>
              <a:rPr lang="en-US" dirty="0" smtClean="0"/>
              <a:t>- For Desktop select Desktop CD or DVD image is </a:t>
            </a:r>
            <a:r>
              <a:rPr lang="en-US" dirty="0" err="1" smtClean="0"/>
              <a:t>iso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  - For Server select Server CD image</a:t>
            </a:r>
          </a:p>
          <a:p>
            <a:r>
              <a:rPr lang="en-US" dirty="0"/>
              <a:t> </a:t>
            </a:r>
            <a:r>
              <a:rPr lang="en-US" dirty="0" smtClean="0"/>
              <a:t> - Write image to CD/DVD or USB </a:t>
            </a:r>
          </a:p>
        </p:txBody>
      </p:sp>
    </p:spTree>
    <p:extLst>
      <p:ext uri="{BB962C8B-B14F-4D97-AF65-F5344CB8AC3E}">
        <p14:creationId xmlns:p14="http://schemas.microsoft.com/office/powerpoint/2010/main" val="3948707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Linux creator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LinuxLive</a:t>
            </a:r>
            <a:r>
              <a:rPr lang="en-US" dirty="0"/>
              <a:t> USB </a:t>
            </a:r>
            <a:r>
              <a:rPr lang="en-US" dirty="0" smtClean="0"/>
              <a:t>Creator</a:t>
            </a:r>
          </a:p>
          <a:p>
            <a:r>
              <a:rPr lang="en-US" dirty="0" err="1" smtClean="0"/>
              <a:t>Unet</a:t>
            </a:r>
            <a:r>
              <a:rPr lang="en-US" dirty="0" smtClean="0"/>
              <a:t> boot it</a:t>
            </a:r>
            <a:endParaRPr lang="en-US" dirty="0"/>
          </a:p>
          <a:p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2385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924339" y="414908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boot it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5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Read Access Memory</a:t>
            </a:r>
          </a:p>
          <a:p>
            <a:r>
              <a:rPr lang="en-US" dirty="0" smtClean="0"/>
              <a:t>ROM Read Only Memory</a:t>
            </a:r>
          </a:p>
          <a:p>
            <a:r>
              <a:rPr lang="en-US" dirty="0" smtClean="0"/>
              <a:t>Storage Device </a:t>
            </a:r>
            <a:r>
              <a:rPr lang="en-US" dirty="0" err="1" smtClean="0"/>
              <a:t>HDD,Tabe,FDD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Flash Drive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5" y="0"/>
            <a:ext cx="3509764" cy="240061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5" y="2132856"/>
            <a:ext cx="3054424" cy="24206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9829"/>
            <a:ext cx="2402885" cy="22274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82796"/>
            <a:ext cx="2143125" cy="21431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05425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Software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 Software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3" y="2276872"/>
            <a:ext cx="1512168" cy="89898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28946"/>
            <a:ext cx="932309" cy="91993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4" y="2365908"/>
            <a:ext cx="1997199" cy="72091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19381"/>
            <a:ext cx="1440160" cy="79902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16" y="2064572"/>
            <a:ext cx="1311398" cy="124867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1572766" cy="157276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4" y="4055378"/>
            <a:ext cx="1752600" cy="260985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92" y="3863880"/>
            <a:ext cx="3784222" cy="28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Single Process  MS-DOS 30 Year ago.</a:t>
            </a:r>
          </a:p>
          <a:p>
            <a:r>
              <a:rPr lang="en-US" sz="2800" dirty="0" smtClean="0"/>
              <a:t>Multi Tasking</a:t>
            </a:r>
          </a:p>
          <a:p>
            <a:pPr lvl="1"/>
            <a:r>
              <a:rPr lang="en-US" sz="2400" dirty="0" smtClean="0"/>
              <a:t>Windows 3.0,NT,95,98,2000,2003 Server,2008 Server 2010 </a:t>
            </a:r>
            <a:r>
              <a:rPr lang="en-US" sz="2400" dirty="0" err="1" smtClean="0"/>
              <a:t>Server,XP,Vista,Seven,Windows</a:t>
            </a:r>
            <a:r>
              <a:rPr lang="en-US" sz="2400" dirty="0" smtClean="0"/>
              <a:t> 8</a:t>
            </a:r>
          </a:p>
          <a:p>
            <a:pPr lvl="1"/>
            <a:r>
              <a:rPr lang="en-US" sz="2400" dirty="0" err="1" smtClean="0"/>
              <a:t>Unix,Linux,BSD</a:t>
            </a:r>
            <a:endParaRPr lang="en-US" sz="2400" dirty="0" smtClean="0"/>
          </a:p>
          <a:p>
            <a:pPr lvl="1"/>
            <a:r>
              <a:rPr lang="en-US" sz="2400" dirty="0" err="1" smtClean="0"/>
              <a:t>MacOS</a:t>
            </a:r>
            <a:endParaRPr lang="en-US" sz="2400" dirty="0" smtClean="0"/>
          </a:p>
          <a:p>
            <a:r>
              <a:rPr lang="en-US" dirty="0" smtClean="0"/>
              <a:t>Multi User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Server,Linux,FreeBSD,Unix</a:t>
            </a:r>
            <a:endParaRPr lang="en-US" dirty="0" smtClean="0"/>
          </a:p>
          <a:p>
            <a:pPr lvl="1"/>
            <a:endParaRPr lang="th-TH" sz="24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62150" cy="23241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00" y="3717032"/>
            <a:ext cx="1521094" cy="117052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10200"/>
            <a:ext cx="3143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US" dirty="0" smtClean="0"/>
              <a:t>It has 2 part</a:t>
            </a:r>
            <a:endParaRPr lang="th-TH" dirty="0" smtClean="0"/>
          </a:p>
          <a:p>
            <a:pPr lvl="1"/>
            <a:r>
              <a:rPr lang="en-US" dirty="0" smtClean="0"/>
              <a:t>First part store in main </a:t>
            </a:r>
            <a:r>
              <a:rPr lang="en-US" dirty="0"/>
              <a:t>m</a:t>
            </a:r>
            <a:r>
              <a:rPr lang="en-US" dirty="0" smtClean="0"/>
              <a:t>emory</a:t>
            </a:r>
            <a:r>
              <a:rPr lang="th-TH" dirty="0" smtClean="0"/>
              <a:t> </a:t>
            </a:r>
            <a:r>
              <a:rPr lang="en-US" dirty="0" smtClean="0"/>
              <a:t>ROM  </a:t>
            </a:r>
            <a:r>
              <a:rPr lang="th-TH" dirty="0" smtClean="0"/>
              <a:t> </a:t>
            </a:r>
            <a:r>
              <a:rPr lang="en-US" dirty="0" smtClean="0"/>
              <a:t>BIOS (Basic </a:t>
            </a:r>
            <a:r>
              <a:rPr lang="en-US" dirty="0" err="1" smtClean="0"/>
              <a:t>Input/Output</a:t>
            </a:r>
            <a:r>
              <a:rPr lang="en-US" dirty="0" smtClean="0"/>
              <a:t> System) </a:t>
            </a:r>
          </a:p>
          <a:p>
            <a:pPr lvl="1"/>
            <a:r>
              <a:rPr lang="en-US" dirty="0" smtClean="0"/>
              <a:t>Storage Device </a:t>
            </a:r>
            <a:r>
              <a:rPr lang="th-TH" dirty="0" smtClean="0"/>
              <a:t> </a:t>
            </a:r>
            <a:r>
              <a:rPr lang="en-US" dirty="0" smtClean="0"/>
              <a:t>HDD (Track 0,Sector 0) (MASTER Boot Record),CD,DVD boot</a:t>
            </a:r>
          </a:p>
          <a:p>
            <a:pPr marL="45720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14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kernel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768"/>
            <a:ext cx="4578352" cy="331236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45086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Software (License)</a:t>
            </a:r>
          </a:p>
          <a:p>
            <a:pPr lvl="1"/>
            <a:r>
              <a:rPr lang="en-US" dirty="0" smtClean="0"/>
              <a:t>Shareware (Trial)</a:t>
            </a:r>
          </a:p>
          <a:p>
            <a:pPr lvl="1"/>
            <a:r>
              <a:rPr lang="en-US" dirty="0" smtClean="0"/>
              <a:t>Buy </a:t>
            </a:r>
            <a:r>
              <a:rPr lang="en-US" dirty="0" smtClean="0"/>
              <a:t>License</a:t>
            </a:r>
          </a:p>
          <a:p>
            <a:pPr lvl="1"/>
            <a:r>
              <a:rPr lang="en-US" dirty="0" smtClean="0"/>
              <a:t>Freeware</a:t>
            </a:r>
            <a:endParaRPr lang="en-US" dirty="0" smtClean="0"/>
          </a:p>
          <a:p>
            <a:r>
              <a:rPr lang="en-US" dirty="0" smtClean="0"/>
              <a:t>GPL General Public License</a:t>
            </a:r>
          </a:p>
          <a:p>
            <a:pPr lvl="1"/>
            <a:r>
              <a:rPr lang="en-US" dirty="0" smtClean="0"/>
              <a:t>Non Commercial</a:t>
            </a:r>
          </a:p>
          <a:p>
            <a:pPr lvl="1"/>
            <a:r>
              <a:rPr lang="en-US" dirty="0" smtClean="0"/>
              <a:t>Free Software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4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สาระสำคัญ">
  <a:themeElements>
    <a:clrScheme name="สาระสำคัญ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สาระสำคัญ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341</TotalTime>
  <Words>1700</Words>
  <Application>Microsoft Office PowerPoint</Application>
  <PresentationFormat>นำเสนอทางหน้าจอ (4:3)</PresentationFormat>
  <Paragraphs>197</Paragraphs>
  <Slides>38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สาระสำคัญ</vt:lpstr>
      <vt:lpstr>การเตรียมความพร้อมสำหรับติดตั้ง Linux</vt:lpstr>
      <vt:lpstr>Computer</vt:lpstr>
      <vt:lpstr>Part Of Computer</vt:lpstr>
      <vt:lpstr>Memory</vt:lpstr>
      <vt:lpstr>Software</vt:lpstr>
      <vt:lpstr>OS</vt:lpstr>
      <vt:lpstr>OS</vt:lpstr>
      <vt:lpstr>OS kernel</vt:lpstr>
      <vt:lpstr>Software</vt:lpstr>
      <vt:lpstr>งานนำเสนอ PowerPoint</vt:lpstr>
      <vt:lpstr>(Cont)</vt:lpstr>
      <vt:lpstr>Open Source Software</vt:lpstr>
      <vt:lpstr>Linux ?</vt:lpstr>
      <vt:lpstr>Linux History</vt:lpstr>
      <vt:lpstr>Linux History</vt:lpstr>
      <vt:lpstr>(cont.)</vt:lpstr>
      <vt:lpstr>(cont.)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Linux distro</vt:lpstr>
      <vt:lpstr>Fedora</vt:lpstr>
      <vt:lpstr>Ubuntu Linux</vt:lpstr>
      <vt:lpstr> สำหรับจุดเด่นที่น่าสนใจของ Linux ได้แก่</vt:lpstr>
      <vt:lpstr>สิ่งที่ควรรู้ก่อนติดตั้ง Linux</vt:lpstr>
      <vt:lpstr>Partition TYPE</vt:lpstr>
      <vt:lpstr>สิ่งที่ควรรู้ก่อนติดตั้ง Linux</vt:lpstr>
      <vt:lpstr>Disk tool</vt:lpstr>
      <vt:lpstr>DISK tool</vt:lpstr>
      <vt:lpstr>Virtual machine tool</vt:lpstr>
      <vt:lpstr>INSTALL UBUNTU LINUX</vt:lpstr>
      <vt:lpstr>USB Linux creator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การเตรียมความพร้อมสำหรับติดตั้ง Linux</dc:title>
  <dc:creator>Windows User</dc:creator>
  <cp:lastModifiedBy>Windows User</cp:lastModifiedBy>
  <cp:revision>56</cp:revision>
  <dcterms:created xsi:type="dcterms:W3CDTF">2013-06-15T07:04:28Z</dcterms:created>
  <dcterms:modified xsi:type="dcterms:W3CDTF">2013-06-15T22:16:27Z</dcterms:modified>
</cp:coreProperties>
</file>