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43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84440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9372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79053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6779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4329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10029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77753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7406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78678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4729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8233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8F528-D2D4-4D16-A278-91FF7D309068}" type="datetimeFigureOut">
              <a:rPr lang="th-TH" smtClean="0"/>
              <a:pPr/>
              <a:t>30/06/56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1D3D-4D60-44AE-8EC1-D25C5A7A4A45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29924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Firewall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IPTABLES</a:t>
            </a:r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9832" y="260648"/>
            <a:ext cx="3275856" cy="230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279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2400" dirty="0"/>
              <a:t>กรณีที่มี 3 </a:t>
            </a:r>
            <a:r>
              <a:rPr lang="en-US" sz="2400" dirty="0"/>
              <a:t>Interface </a:t>
            </a:r>
            <a:r>
              <a:rPr lang="th-TH" sz="2400" dirty="0"/>
              <a:t>ทำหน้าที่เป็น </a:t>
            </a:r>
            <a:r>
              <a:rPr lang="en-US" sz="2400" dirty="0"/>
              <a:t>Gateway </a:t>
            </a:r>
            <a:r>
              <a:rPr lang="th-TH" sz="2400" dirty="0"/>
              <a:t>และมี </a:t>
            </a:r>
            <a:r>
              <a:rPr lang="en-US" sz="2400" dirty="0"/>
              <a:t>Interface DMZ </a:t>
            </a:r>
            <a:r>
              <a:rPr lang="th-TH" sz="2400" dirty="0"/>
              <a:t>เพิ่มขึ้นมา เพื่อรักษาความปลอดภัยให้ </a:t>
            </a:r>
            <a:r>
              <a:rPr lang="en-US" sz="2400" dirty="0"/>
              <a:t>Server </a:t>
            </a:r>
            <a:r>
              <a:rPr lang="th-TH" sz="2400" dirty="0"/>
              <a:t>ภายใน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dirty="0" smtClean="0"/>
              <a:t>1. กำหนดข้อมูลที่วิ่งเข้ามายัง </a:t>
            </a:r>
            <a:r>
              <a:rPr lang="en-US" sz="2400" dirty="0" smtClean="0"/>
              <a:t>Server </a:t>
            </a:r>
            <a:r>
              <a:rPr lang="th-TH" sz="2400" dirty="0" smtClean="0"/>
              <a:t>ทางขา </a:t>
            </a:r>
            <a:r>
              <a:rPr lang="en-US" sz="2400" dirty="0" smtClean="0"/>
              <a:t>WAN ,</a:t>
            </a:r>
            <a:r>
              <a:rPr lang="th-TH" sz="2400" dirty="0" smtClean="0"/>
              <a:t>ขา </a:t>
            </a:r>
            <a:r>
              <a:rPr lang="en-US" sz="2400" dirty="0" smtClean="0"/>
              <a:t>LAN </a:t>
            </a:r>
            <a:r>
              <a:rPr lang="th-TH" sz="2400" dirty="0" smtClean="0"/>
              <a:t>และขา </a:t>
            </a:r>
            <a:r>
              <a:rPr lang="en-US" sz="2400" dirty="0" smtClean="0"/>
              <a:t>DMZ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th-TH" sz="2400" dirty="0" smtClean="0"/>
              <a:t>กำหนดข้อมูลที่วิ่งออกจาก </a:t>
            </a:r>
            <a:r>
              <a:rPr lang="en-US" sz="2400" dirty="0" smtClean="0"/>
              <a:t>Server </a:t>
            </a:r>
            <a:r>
              <a:rPr lang="th-TH" sz="2400" dirty="0" smtClean="0"/>
              <a:t>ทางขา </a:t>
            </a:r>
            <a:r>
              <a:rPr lang="en-US" sz="2400" dirty="0" smtClean="0"/>
              <a:t>WAN ,</a:t>
            </a:r>
            <a:r>
              <a:rPr lang="th-TH" sz="2400" dirty="0" smtClean="0"/>
              <a:t>ขา </a:t>
            </a:r>
            <a:r>
              <a:rPr lang="en-US" sz="2400" dirty="0" smtClean="0"/>
              <a:t>LAN </a:t>
            </a:r>
            <a:r>
              <a:rPr lang="th-TH" sz="2400" dirty="0" smtClean="0"/>
              <a:t>และขา </a:t>
            </a:r>
            <a:r>
              <a:rPr lang="en-US" sz="2400" dirty="0" smtClean="0"/>
              <a:t>DMZ</a:t>
            </a:r>
            <a:br>
              <a:rPr lang="en-US" sz="2400" dirty="0" smtClean="0"/>
            </a:br>
            <a:r>
              <a:rPr lang="en-US" sz="2400" dirty="0" smtClean="0"/>
              <a:t>3.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err="1" smtClean="0"/>
              <a:t>Localnet</a:t>
            </a:r>
            <a:r>
              <a:rPr lang="en-US" sz="2400" dirty="0" smtClean="0"/>
              <a:t> </a:t>
            </a:r>
            <a:r>
              <a:rPr lang="th-TH" sz="2400" dirty="0" smtClean="0"/>
              <a:t>ออกไปยัง </a:t>
            </a:r>
            <a:r>
              <a:rPr lang="en-US" sz="2400" dirty="0" err="1" smtClean="0"/>
              <a:t>InterNet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err="1" smtClean="0"/>
              <a:t>Localnet</a:t>
            </a:r>
            <a:r>
              <a:rPr lang="en-US" sz="2400" dirty="0" smtClean="0"/>
              <a:t> </a:t>
            </a:r>
            <a:r>
              <a:rPr lang="th-TH" sz="2400" dirty="0" smtClean="0"/>
              <a:t>ออกไปยัง </a:t>
            </a:r>
            <a:r>
              <a:rPr lang="en-US" sz="2400" dirty="0" smtClean="0"/>
              <a:t>DMZ</a:t>
            </a:r>
            <a:br>
              <a:rPr lang="en-US" sz="2400" dirty="0" smtClean="0"/>
            </a:br>
            <a:r>
              <a:rPr lang="en-US" sz="2400" dirty="0" smtClean="0"/>
              <a:t>5.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smtClean="0"/>
              <a:t>DMZ </a:t>
            </a:r>
            <a:r>
              <a:rPr lang="th-TH" sz="2400" dirty="0" smtClean="0"/>
              <a:t>ออกไปยัง </a:t>
            </a:r>
            <a:r>
              <a:rPr lang="en-US" sz="2400" dirty="0" smtClean="0"/>
              <a:t>Internet</a:t>
            </a:r>
            <a:br>
              <a:rPr lang="en-US" sz="2400" dirty="0" smtClean="0"/>
            </a:br>
            <a:r>
              <a:rPr lang="en-US" sz="2400" dirty="0" smtClean="0"/>
              <a:t>6.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smtClean="0"/>
              <a:t>DMZ </a:t>
            </a:r>
            <a:r>
              <a:rPr lang="th-TH" sz="2400" dirty="0" smtClean="0"/>
              <a:t>ออกไปยัง </a:t>
            </a:r>
            <a:r>
              <a:rPr lang="en-US" sz="2400" dirty="0" err="1" smtClean="0"/>
              <a:t>LocalNet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7.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smtClean="0"/>
              <a:t>Internet </a:t>
            </a:r>
            <a:r>
              <a:rPr lang="th-TH" sz="2400" dirty="0" smtClean="0"/>
              <a:t>เข้ามายัง </a:t>
            </a:r>
            <a:r>
              <a:rPr lang="en-US" sz="2400" dirty="0" err="1" smtClean="0"/>
              <a:t>LocalNet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8.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smtClean="0"/>
              <a:t>Internet </a:t>
            </a:r>
            <a:r>
              <a:rPr lang="th-TH" sz="2400" dirty="0" smtClean="0"/>
              <a:t>เข้ามายัง </a:t>
            </a:r>
            <a:r>
              <a:rPr lang="en-US" sz="2400" dirty="0" smtClean="0"/>
              <a:t>DMZ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xmlns="" val="163452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h-TH" dirty="0" smtClean="0"/>
              <a:t>ในการทำ </a:t>
            </a:r>
            <a:r>
              <a:rPr lang="en-US" dirty="0" smtClean="0"/>
              <a:t>Firewall </a:t>
            </a:r>
            <a:r>
              <a:rPr lang="th-TH" dirty="0" smtClean="0"/>
              <a:t>นั้น เราจะต้องทราบข้อมูลเข้าและข้อมูลออกทั้งหมดของ </a:t>
            </a:r>
            <a:r>
              <a:rPr lang="en-US" dirty="0" smtClean="0"/>
              <a:t>Server </a:t>
            </a:r>
            <a:r>
              <a:rPr lang="th-TH" dirty="0" smtClean="0"/>
              <a:t>โดยจะต้องระบุ </a:t>
            </a:r>
            <a:r>
              <a:rPr lang="en-US" dirty="0" smtClean="0"/>
              <a:t>IP </a:t>
            </a:r>
            <a:r>
              <a:rPr lang="th-TH" dirty="0" smtClean="0"/>
              <a:t>ต้นทาง, </a:t>
            </a:r>
            <a:r>
              <a:rPr lang="en-US" dirty="0" smtClean="0"/>
              <a:t>IP </a:t>
            </a:r>
            <a:r>
              <a:rPr lang="th-TH" dirty="0" smtClean="0"/>
              <a:t>ปลายทาง, </a:t>
            </a:r>
            <a:r>
              <a:rPr lang="en-US" dirty="0" smtClean="0"/>
              <a:t>Port </a:t>
            </a:r>
            <a:r>
              <a:rPr lang="th-TH" dirty="0" smtClean="0"/>
              <a:t>และ </a:t>
            </a:r>
            <a:r>
              <a:rPr lang="en-US" dirty="0" smtClean="0"/>
              <a:t>Protocol </a:t>
            </a:r>
            <a:r>
              <a:rPr lang="th-TH" dirty="0" smtClean="0"/>
              <a:t>เป็นอย่างน้อย</a:t>
            </a:r>
            <a:br>
              <a:rPr lang="th-TH" dirty="0" smtClean="0"/>
            </a:br>
            <a:r>
              <a:rPr lang="th-TH" dirty="0" smtClean="0"/>
              <a:t>ยกตัวอย่างกรณีแรก เครื่อง </a:t>
            </a:r>
            <a:r>
              <a:rPr lang="en-US" dirty="0" smtClean="0"/>
              <a:t>Server </a:t>
            </a:r>
            <a:r>
              <a:rPr lang="th-TH" dirty="0" smtClean="0"/>
              <a:t>ทำหน้าที่เป็น </a:t>
            </a:r>
            <a:r>
              <a:rPr lang="en-US" dirty="0" smtClean="0"/>
              <a:t>Web Server </a:t>
            </a:r>
            <a:r>
              <a:rPr lang="th-TH" dirty="0" smtClean="0"/>
              <a:t>และ </a:t>
            </a:r>
            <a:r>
              <a:rPr lang="en-US" dirty="0" smtClean="0"/>
              <a:t>Proxy Server</a:t>
            </a:r>
            <a:br>
              <a:rPr lang="en-US" dirty="0" smtClean="0"/>
            </a:br>
            <a:r>
              <a:rPr lang="th-TH" dirty="0" smtClean="0"/>
              <a:t>มี 1 </a:t>
            </a:r>
            <a:r>
              <a:rPr lang="en-US" dirty="0" smtClean="0"/>
              <a:t>Interface </a:t>
            </a:r>
            <a:r>
              <a:rPr lang="th-TH" dirty="0" smtClean="0"/>
              <a:t>คือ </a:t>
            </a:r>
            <a:r>
              <a:rPr lang="en-US" dirty="0" smtClean="0"/>
              <a:t>eth0 </a:t>
            </a:r>
            <a:r>
              <a:rPr lang="th-TH" dirty="0" smtClean="0"/>
              <a:t>โดยมี </a:t>
            </a:r>
            <a:r>
              <a:rPr lang="en-US" dirty="0" smtClean="0"/>
              <a:t>IP </a:t>
            </a:r>
            <a:r>
              <a:rPr lang="th-TH" dirty="0" smtClean="0"/>
              <a:t>เป็น 172.16.6.11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ดังนั้น กฎที่เราต้องสร้างขึ้นจะมี 2 รูปแบบ ก็กำหนดได้โดย</a:t>
            </a:r>
            <a:br>
              <a:rPr lang="th-TH" dirty="0" smtClean="0"/>
            </a:br>
            <a:r>
              <a:rPr lang="th-TH" sz="3600" b="1" dirty="0" smtClean="0"/>
              <a:t>1. </a:t>
            </a:r>
            <a:r>
              <a:rPr lang="th-TH" dirty="0" smtClean="0"/>
              <a:t>กำหนดข้อมูลที่วิ่งเข้ามายัง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สามารถเชื่อมต่อมายัง </a:t>
            </a:r>
            <a:r>
              <a:rPr lang="en-US" sz="2900" dirty="0" smtClean="0"/>
              <a:t>Server </a:t>
            </a:r>
            <a:r>
              <a:rPr lang="th-TH" sz="2900" dirty="0" smtClean="0"/>
              <a:t>ต้นทาง </a:t>
            </a:r>
            <a:r>
              <a:rPr lang="en-US" sz="2900" dirty="0" smtClean="0"/>
              <a:t>IP 172.16.6.0/24 </a:t>
            </a:r>
            <a:r>
              <a:rPr lang="th-TH" sz="2900" dirty="0" smtClean="0"/>
              <a:t>ด้วย </a:t>
            </a:r>
            <a:r>
              <a:rPr lang="en-US" sz="2900" dirty="0" smtClean="0"/>
              <a:t>Protocol TCP Port 80 (Web Server)</a:t>
            </a:r>
            <a:br>
              <a:rPr lang="en-US" sz="2900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สามารถเชื่อมต่อมายัง </a:t>
            </a:r>
            <a:r>
              <a:rPr lang="en-US" sz="2900" dirty="0" smtClean="0"/>
              <a:t>Server </a:t>
            </a:r>
            <a:r>
              <a:rPr lang="th-TH" sz="2900" dirty="0" smtClean="0"/>
              <a:t>ต้นทาง </a:t>
            </a:r>
            <a:r>
              <a:rPr lang="en-US" sz="2900" dirty="0" smtClean="0"/>
              <a:t>IP 172.16.6.0/24 </a:t>
            </a:r>
            <a:r>
              <a:rPr lang="th-TH" sz="2900" dirty="0" smtClean="0"/>
              <a:t>ด้วย </a:t>
            </a:r>
            <a:r>
              <a:rPr lang="en-US" sz="2900" dirty="0" smtClean="0"/>
              <a:t>Protocol TCP Port 8080 (Proxy Server)</a:t>
            </a:r>
            <a:br>
              <a:rPr lang="en-US" sz="2900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สามารถเชื่อมต่อมายัง </a:t>
            </a:r>
            <a:r>
              <a:rPr lang="en-US" sz="2900" dirty="0" smtClean="0"/>
              <a:t>Server </a:t>
            </a:r>
            <a:r>
              <a:rPr lang="th-TH" sz="2900" dirty="0" smtClean="0"/>
              <a:t>ได้เฉพาะกลุ่ม </a:t>
            </a:r>
            <a:r>
              <a:rPr lang="en-US" sz="2900" dirty="0" smtClean="0"/>
              <a:t>IP 172.16.6.200-254 </a:t>
            </a:r>
            <a:r>
              <a:rPr lang="th-TH" sz="2900" dirty="0" smtClean="0"/>
              <a:t>ด้วย </a:t>
            </a:r>
            <a:r>
              <a:rPr lang="en-US" sz="2900" dirty="0" smtClean="0"/>
              <a:t>Protocol TCP Port 22 (SSH Server)</a:t>
            </a:r>
            <a:br>
              <a:rPr lang="en-US" sz="2900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สามารถเชื่อมต่อมายัง </a:t>
            </a:r>
            <a:r>
              <a:rPr lang="en-US" sz="2900" dirty="0" smtClean="0"/>
              <a:t>Server </a:t>
            </a:r>
            <a:r>
              <a:rPr lang="th-TH" sz="2900" dirty="0" smtClean="0"/>
              <a:t>ได้เฉพาะกลุ่ม </a:t>
            </a:r>
            <a:r>
              <a:rPr lang="en-US" sz="2900" dirty="0" smtClean="0"/>
              <a:t>IP 172.16.6.200-254 </a:t>
            </a:r>
            <a:r>
              <a:rPr lang="th-TH" sz="2900" dirty="0" smtClean="0"/>
              <a:t>ด้วย </a:t>
            </a:r>
            <a:r>
              <a:rPr lang="en-US" sz="2900" dirty="0" smtClean="0"/>
              <a:t>Protocol TCP Port 10000 (</a:t>
            </a:r>
            <a:r>
              <a:rPr lang="en-US" sz="2900" dirty="0" err="1" smtClean="0"/>
              <a:t>Webmin</a:t>
            </a:r>
            <a:r>
              <a:rPr lang="en-US" sz="29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สามารถ</a:t>
            </a:r>
            <a:r>
              <a:rPr lang="th-TH" sz="2900" dirty="0" err="1" smtClean="0"/>
              <a:t>ปิง</a:t>
            </a:r>
            <a:r>
              <a:rPr lang="th-TH" sz="2900" dirty="0" smtClean="0"/>
              <a:t>เข้ามายัง </a:t>
            </a:r>
            <a:r>
              <a:rPr lang="en-US" sz="2900" dirty="0" smtClean="0"/>
              <a:t>Server </a:t>
            </a:r>
            <a:r>
              <a:rPr lang="th-TH" sz="2900" dirty="0" smtClean="0"/>
              <a:t>ได้ ต้นทาง </a:t>
            </a:r>
            <a:r>
              <a:rPr lang="en-US" sz="2900" dirty="0" smtClean="0"/>
              <a:t>IP 172.16.6.0/24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900" dirty="0" smtClean="0"/>
              <a:t>- </a:t>
            </a:r>
            <a:r>
              <a:rPr lang="th-TH" sz="2900" dirty="0" smtClean="0"/>
              <a:t>นอกเหนือจากกฎเหล่านี้ให้ </a:t>
            </a:r>
            <a:r>
              <a:rPr lang="en-US" sz="2900" dirty="0" smtClean="0"/>
              <a:t>DROP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th-TH" dirty="0" smtClean="0"/>
              <a:t>กำหนดข้อมูลที่วิ่งออกจาก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th-TH" dirty="0" smtClean="0"/>
              <a:t>สามารถออกได้หมดทุก </a:t>
            </a:r>
            <a:r>
              <a:rPr lang="en-US" dirty="0" err="1" smtClean="0"/>
              <a:t>ip</a:t>
            </a:r>
            <a:r>
              <a:rPr lang="en-US" dirty="0" smtClean="0"/>
              <a:t>/port/protocol</a:t>
            </a:r>
            <a:br>
              <a:rPr lang="en-US" dirty="0" smtClean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056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th-TH" dirty="0" smtClean="0"/>
              <a:t>เริ่มต้นในการ </a:t>
            </a:r>
            <a:r>
              <a:rPr lang="en-US" dirty="0" smtClean="0"/>
              <a:t>set firewall </a:t>
            </a:r>
            <a:r>
              <a:rPr lang="th-TH" dirty="0" smtClean="0"/>
              <a:t>นั้น จะเริ่มทำการปิด หรือ </a:t>
            </a:r>
            <a:r>
              <a:rPr lang="en-US" dirty="0" smtClean="0"/>
              <a:t>DROP policy </a:t>
            </a:r>
            <a:r>
              <a:rPr lang="th-TH" dirty="0" smtClean="0"/>
              <a:t>ของทุก </a:t>
            </a:r>
            <a:r>
              <a:rPr lang="en-US" dirty="0" smtClean="0"/>
              <a:t>Chain </a:t>
            </a:r>
            <a:r>
              <a:rPr lang="th-TH" dirty="0" smtClean="0"/>
              <a:t>ก่อน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err="1"/>
              <a:t>iptables</a:t>
            </a:r>
            <a:r>
              <a:rPr lang="en-US" dirty="0"/>
              <a:t> -P INPUT DROP</a:t>
            </a:r>
            <a:br>
              <a:rPr lang="en-US" dirty="0"/>
            </a:br>
            <a:r>
              <a:rPr lang="en-US" dirty="0" err="1"/>
              <a:t>iptables</a:t>
            </a:r>
            <a:r>
              <a:rPr lang="en-US" dirty="0"/>
              <a:t> -P OUTPUT DROP</a:t>
            </a:r>
            <a:br>
              <a:rPr lang="en-US" dirty="0"/>
            </a:br>
            <a:r>
              <a:rPr lang="en-US" dirty="0" err="1"/>
              <a:t>iptables</a:t>
            </a:r>
            <a:r>
              <a:rPr lang="en-US" dirty="0"/>
              <a:t> -P FORWARD DROP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#1. </a:t>
            </a:r>
            <a:r>
              <a:rPr lang="th-TH" dirty="0" smtClean="0"/>
              <a:t>กำหนดข้อมูลที่วิ่งเข้ามายัง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h-TH" dirty="0" smtClean="0"/>
              <a:t>สามารถเชื่อมต่อมายัง </a:t>
            </a:r>
            <a:r>
              <a:rPr lang="en-US" dirty="0" smtClean="0"/>
              <a:t>Server </a:t>
            </a:r>
            <a:r>
              <a:rPr lang="th-TH" dirty="0" smtClean="0"/>
              <a:t>ต้นทาง </a:t>
            </a:r>
            <a:r>
              <a:rPr lang="en-US" dirty="0" smtClean="0"/>
              <a:t>IP 172.16.6.0/24 </a:t>
            </a:r>
            <a:r>
              <a:rPr lang="th-TH" dirty="0" smtClean="0"/>
              <a:t>ด้วย </a:t>
            </a:r>
            <a:r>
              <a:rPr lang="en-US" dirty="0" smtClean="0"/>
              <a:t>Protocol TCP Port 80 (Web Server)</a:t>
            </a:r>
            <a:br>
              <a:rPr lang="en-US" dirty="0" smtClean="0"/>
            </a:br>
            <a:r>
              <a:rPr lang="en-US" dirty="0" err="1"/>
              <a:t>iptables</a:t>
            </a:r>
            <a:r>
              <a:rPr lang="en-US" dirty="0"/>
              <a:t> -A INPUT -i eth0 -s 172.16.6.0/24 -d 172.16.6.11 -p </a:t>
            </a:r>
            <a:r>
              <a:rPr lang="en-US" dirty="0" err="1"/>
              <a:t>tcp</a:t>
            </a:r>
            <a:r>
              <a:rPr lang="en-US" dirty="0"/>
              <a:t> --</a:t>
            </a:r>
            <a:r>
              <a:rPr lang="en-US" dirty="0" err="1"/>
              <a:t>dport</a:t>
            </a:r>
            <a:r>
              <a:rPr lang="en-US" dirty="0"/>
              <a:t> 80 -j ACCEPT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h-TH" dirty="0" smtClean="0"/>
              <a:t>สามารถเชื่อมต่อมายัง </a:t>
            </a:r>
            <a:r>
              <a:rPr lang="en-US" dirty="0" smtClean="0"/>
              <a:t>Server </a:t>
            </a:r>
            <a:r>
              <a:rPr lang="th-TH" dirty="0" smtClean="0"/>
              <a:t>ต้นทาง </a:t>
            </a:r>
            <a:r>
              <a:rPr lang="en-US" dirty="0" smtClean="0"/>
              <a:t>IP 172.16.6.0/24 </a:t>
            </a:r>
            <a:r>
              <a:rPr lang="th-TH" dirty="0" smtClean="0"/>
              <a:t>ด้วย </a:t>
            </a:r>
            <a:r>
              <a:rPr lang="en-US" dirty="0" smtClean="0"/>
              <a:t>Protocol TCP Port 8080 (Proxy Server)</a:t>
            </a:r>
            <a:br>
              <a:rPr lang="en-US" dirty="0" smtClean="0"/>
            </a:br>
            <a:r>
              <a:rPr lang="en-US" dirty="0" err="1"/>
              <a:t>iptables</a:t>
            </a:r>
            <a:r>
              <a:rPr lang="en-US" dirty="0"/>
              <a:t> -A INPUT -i eth0 -s 172.16.6.0/24 -d 172.16.6.11 -p </a:t>
            </a:r>
            <a:r>
              <a:rPr lang="en-US" dirty="0" err="1"/>
              <a:t>tcp</a:t>
            </a:r>
            <a:r>
              <a:rPr lang="en-US" dirty="0"/>
              <a:t> --</a:t>
            </a:r>
            <a:r>
              <a:rPr lang="en-US" dirty="0" err="1"/>
              <a:t>dport</a:t>
            </a:r>
            <a:r>
              <a:rPr lang="en-US" dirty="0"/>
              <a:t> 8080 -j ACCEPT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#</a:t>
            </a:r>
            <a:r>
              <a:rPr lang="th-TH" dirty="0" smtClean="0"/>
              <a:t>สามารถเชื่อมต่อมายัง </a:t>
            </a:r>
            <a:r>
              <a:rPr lang="en-US" dirty="0" smtClean="0"/>
              <a:t>Server </a:t>
            </a:r>
            <a:r>
              <a:rPr lang="th-TH" dirty="0" smtClean="0"/>
              <a:t>ได้เฉพาะกลุ่ม </a:t>
            </a:r>
            <a:r>
              <a:rPr lang="en-US" dirty="0" smtClean="0"/>
              <a:t>IP 172.16.6.200-254 </a:t>
            </a:r>
            <a:r>
              <a:rPr lang="th-TH" dirty="0" smtClean="0"/>
              <a:t>ด้วย </a:t>
            </a:r>
            <a:r>
              <a:rPr lang="en-US" dirty="0" smtClean="0"/>
              <a:t>Protocol TCP Port 22 (SSH Server)</a:t>
            </a:r>
            <a:br>
              <a:rPr lang="en-US" dirty="0" smtClean="0"/>
            </a:br>
            <a:r>
              <a:rPr lang="en-US" dirty="0" err="1"/>
              <a:t>iptables</a:t>
            </a:r>
            <a:r>
              <a:rPr lang="en-US" dirty="0"/>
              <a:t> -A INPUT -i eth0 -m </a:t>
            </a:r>
            <a:r>
              <a:rPr lang="en-US" dirty="0" err="1"/>
              <a:t>iprange</a:t>
            </a:r>
            <a:r>
              <a:rPr lang="en-US" dirty="0"/>
              <a:t> --</a:t>
            </a:r>
            <a:r>
              <a:rPr lang="en-US" dirty="0" err="1"/>
              <a:t>src</a:t>
            </a:r>
            <a:r>
              <a:rPr lang="en-US" dirty="0"/>
              <a:t>-range 172.16.6.200-172.16.6.254 -d 172.16.6.11 -p </a:t>
            </a:r>
            <a:r>
              <a:rPr lang="en-US" dirty="0" err="1"/>
              <a:t>tcp</a:t>
            </a:r>
            <a:r>
              <a:rPr lang="en-US" dirty="0"/>
              <a:t> --</a:t>
            </a:r>
            <a:r>
              <a:rPr lang="en-US" dirty="0" err="1"/>
              <a:t>dport</a:t>
            </a:r>
            <a:r>
              <a:rPr lang="en-US" dirty="0"/>
              <a:t> 22 -j </a:t>
            </a:r>
            <a:r>
              <a:rPr lang="en-US" dirty="0" smtClean="0"/>
              <a:t>ACCEPT</a:t>
            </a:r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66914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#สามารถเชื่อมต่อมายัง </a:t>
            </a:r>
            <a:r>
              <a:rPr lang="en-US" sz="2000" dirty="0" smtClean="0"/>
              <a:t>Server </a:t>
            </a:r>
            <a:r>
              <a:rPr lang="th-TH" sz="2000" dirty="0" smtClean="0"/>
              <a:t>ได้เฉพาะกลุ่ม </a:t>
            </a:r>
            <a:r>
              <a:rPr lang="en-US" sz="2000" dirty="0" smtClean="0"/>
              <a:t>IP 172.16.6.200-254 </a:t>
            </a:r>
            <a:r>
              <a:rPr lang="th-TH" sz="2000" dirty="0" smtClean="0"/>
              <a:t>ด้วย </a:t>
            </a:r>
            <a:r>
              <a:rPr lang="en-US" sz="2000" dirty="0" smtClean="0"/>
              <a:t>Protocol TCP Port 10000 (</a:t>
            </a:r>
            <a:r>
              <a:rPr lang="en-US" sz="2000" dirty="0" err="1" smtClean="0"/>
              <a:t>Webmin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err="1"/>
              <a:t>iptables</a:t>
            </a:r>
            <a:r>
              <a:rPr lang="en-US" sz="2000" dirty="0"/>
              <a:t> -A INPUT -i eth0 -m </a:t>
            </a:r>
            <a:r>
              <a:rPr lang="en-US" sz="2000" dirty="0" err="1"/>
              <a:t>iprange</a:t>
            </a:r>
            <a:r>
              <a:rPr lang="en-US" sz="2000" dirty="0"/>
              <a:t> --</a:t>
            </a:r>
            <a:r>
              <a:rPr lang="en-US" sz="2000" dirty="0" err="1"/>
              <a:t>src</a:t>
            </a:r>
            <a:r>
              <a:rPr lang="en-US" sz="2000" dirty="0"/>
              <a:t>-range 172.16.6.200-172.16.6.254 -d 172.16.6.11 -p </a:t>
            </a:r>
            <a:r>
              <a:rPr lang="en-US" sz="2000" dirty="0" err="1"/>
              <a:t>tcp</a:t>
            </a:r>
            <a:r>
              <a:rPr lang="en-US" sz="2000" dirty="0"/>
              <a:t> --</a:t>
            </a:r>
            <a:r>
              <a:rPr lang="en-US" sz="2000" dirty="0" err="1"/>
              <a:t>dport</a:t>
            </a:r>
            <a:r>
              <a:rPr lang="en-US" sz="2000" dirty="0"/>
              <a:t> 10000 -j ACCEPT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#</a:t>
            </a:r>
            <a:r>
              <a:rPr lang="th-TH" sz="2000" dirty="0" smtClean="0"/>
              <a:t>สามารถ</a:t>
            </a:r>
            <a:r>
              <a:rPr lang="th-TH" sz="2000" dirty="0" err="1" smtClean="0"/>
              <a:t>ปิง</a:t>
            </a:r>
            <a:r>
              <a:rPr lang="th-TH" sz="2000" dirty="0" smtClean="0"/>
              <a:t>เข้ามายัง </a:t>
            </a:r>
            <a:r>
              <a:rPr lang="en-US" sz="2000" dirty="0" smtClean="0"/>
              <a:t>Server </a:t>
            </a:r>
            <a:r>
              <a:rPr lang="th-TH" sz="2000" dirty="0" smtClean="0"/>
              <a:t>ได้ ต้นทาง </a:t>
            </a:r>
            <a:r>
              <a:rPr lang="en-US" sz="2000" dirty="0" smtClean="0"/>
              <a:t>IP 172.16.6.0/24</a:t>
            </a:r>
            <a:br>
              <a:rPr lang="en-US" sz="2000" dirty="0" smtClean="0"/>
            </a:br>
            <a:r>
              <a:rPr lang="en-US" sz="2000" dirty="0" err="1"/>
              <a:t>iptables</a:t>
            </a:r>
            <a:r>
              <a:rPr lang="en-US" sz="2000" dirty="0"/>
              <a:t> -A INPUT -i eth0 -s 172.16.6.0/24 -d 172.16.6.11 -p </a:t>
            </a:r>
            <a:r>
              <a:rPr lang="en-US" sz="2000" dirty="0" err="1"/>
              <a:t>icmp</a:t>
            </a:r>
            <a:r>
              <a:rPr lang="en-US" sz="2000" dirty="0"/>
              <a:t> -j ACCEPT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#2. </a:t>
            </a:r>
            <a:r>
              <a:rPr lang="th-TH" sz="2000" dirty="0" smtClean="0"/>
              <a:t>กำหนดข้อมูลที่วิ่งออกจาก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r>
              <a:rPr lang="en-US" sz="2000" dirty="0" err="1"/>
              <a:t>iptables</a:t>
            </a:r>
            <a:r>
              <a:rPr lang="en-US" sz="2000" dirty="0"/>
              <a:t> -A OUTPUT -o eth0 -j ACCEPT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dirty="0" smtClean="0"/>
              <a:t>เป็นอันเรียบร้อย สำหรับตัวอย่างแรก</a:t>
            </a:r>
            <a:br>
              <a:rPr lang="th-TH" sz="2000" dirty="0" smtClean="0"/>
            </a:br>
            <a:r>
              <a:rPr lang="th-TH" sz="2000" dirty="0" smtClean="0"/>
              <a:t/>
            </a:r>
            <a:br>
              <a:rPr lang="th-TH" sz="2000" dirty="0" smtClean="0"/>
            </a:br>
            <a:r>
              <a:rPr lang="th-TH" sz="2000" dirty="0" smtClean="0"/>
              <a:t>ลองใช้คำสั่ง </a:t>
            </a:r>
            <a:r>
              <a:rPr lang="en-US" sz="2000" dirty="0" err="1"/>
              <a:t>iptables</a:t>
            </a:r>
            <a:r>
              <a:rPr lang="en-US" sz="2000" dirty="0"/>
              <a:t> -</a:t>
            </a:r>
            <a:r>
              <a:rPr lang="en-US" sz="2000" dirty="0" err="1"/>
              <a:t>nvL</a:t>
            </a:r>
            <a:r>
              <a:rPr lang="en-US" sz="2000" dirty="0" smtClean="0"/>
              <a:t> </a:t>
            </a:r>
            <a:r>
              <a:rPr lang="th-TH" sz="2000" dirty="0" smtClean="0"/>
              <a:t>เพื่อดู </a:t>
            </a:r>
            <a:r>
              <a:rPr lang="en-US" sz="2000" dirty="0" smtClean="0"/>
              <a:t>rule </a:t>
            </a:r>
            <a:r>
              <a:rPr lang="th-TH" sz="2000" dirty="0" smtClean="0"/>
              <a:t>ที่เพิ่มเข้าไป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28051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Simple </a:t>
            </a:r>
            <a:r>
              <a:rPr lang="en-US" dirty="0"/>
              <a:t>NAT</a:t>
            </a:r>
            <a:br>
              <a:rPr lang="en-US" dirty="0"/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1800" dirty="0" err="1" smtClean="0">
                <a:solidFill>
                  <a:srgbClr val="FF0000"/>
                </a:solidFill>
              </a:rPr>
              <a:t>iptables</a:t>
            </a:r>
            <a:r>
              <a:rPr lang="fr-FR" sz="1800" dirty="0" smtClean="0">
                <a:solidFill>
                  <a:srgbClr val="FF0000"/>
                </a:solidFill>
              </a:rPr>
              <a:t> –t </a:t>
            </a:r>
            <a:r>
              <a:rPr lang="fr-FR" sz="1800" dirty="0" err="1" smtClean="0">
                <a:solidFill>
                  <a:srgbClr val="FF0000"/>
                </a:solidFill>
              </a:rPr>
              <a:t>nat</a:t>
            </a:r>
            <a:r>
              <a:rPr lang="fr-FR" sz="1800" dirty="0" smtClean="0">
                <a:solidFill>
                  <a:srgbClr val="FF0000"/>
                </a:solidFill>
              </a:rPr>
              <a:t> -A POSTROUTING -o eth0</a:t>
            </a:r>
            <a:r>
              <a:rPr lang="en-US" sz="1800" dirty="0" smtClean="0">
                <a:solidFill>
                  <a:srgbClr val="FF0000"/>
                </a:solidFill>
              </a:rPr>
              <a:t>   -j MASQUERADE</a:t>
            </a:r>
          </a:p>
          <a:p>
            <a:r>
              <a:rPr lang="en-US" sz="1800" dirty="0" smtClean="0">
                <a:solidFill>
                  <a:srgbClr val="FF0000"/>
                </a:solidFill>
              </a:rPr>
              <a:t>echo </a:t>
            </a:r>
            <a:r>
              <a:rPr lang="en-US" sz="1800" dirty="0">
                <a:solidFill>
                  <a:srgbClr val="FF0000"/>
                </a:solidFill>
              </a:rPr>
              <a:t>1 &gt; </a:t>
            </a:r>
            <a:r>
              <a:rPr lang="en-US" sz="1800" dirty="0" smtClean="0">
                <a:solidFill>
                  <a:srgbClr val="FF0000"/>
                </a:solidFill>
              </a:rPr>
              <a:t>/proc/sys/net/ipv4/</a:t>
            </a:r>
            <a:r>
              <a:rPr lang="en-US" sz="1800" dirty="0" err="1" smtClean="0">
                <a:solidFill>
                  <a:srgbClr val="FF0000"/>
                </a:solidFill>
              </a:rPr>
              <a:t>ip_forward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 err="1" smtClean="0"/>
              <a:t>Iptables</a:t>
            </a:r>
            <a:r>
              <a:rPr lang="en-US" sz="1800" dirty="0" smtClean="0"/>
              <a:t>  -A INPUT -</a:t>
            </a:r>
            <a:r>
              <a:rPr lang="en-US" sz="1800" dirty="0" err="1" smtClean="0"/>
              <a:t>i</a:t>
            </a:r>
            <a:r>
              <a:rPr lang="en-US" sz="1800" dirty="0" smtClean="0"/>
              <a:t> eth0 -m state    --state NEW,ESTABLISHED,INVALID -j DROP</a:t>
            </a:r>
          </a:p>
          <a:p>
            <a:r>
              <a:rPr lang="en-US" sz="1800" dirty="0" err="1" smtClean="0"/>
              <a:t>iptables</a:t>
            </a:r>
            <a:r>
              <a:rPr lang="en-US" sz="1800" dirty="0" smtClean="0"/>
              <a:t>  </a:t>
            </a:r>
            <a:r>
              <a:rPr lang="en-US" sz="1800" dirty="0" smtClean="0"/>
              <a:t>-</a:t>
            </a:r>
            <a:r>
              <a:rPr lang="en-US" sz="1800" dirty="0"/>
              <a:t>A FORWARD -i eth0 -m state </a:t>
            </a:r>
            <a:r>
              <a:rPr lang="en-US" sz="1800" dirty="0" smtClean="0"/>
              <a:t>   </a:t>
            </a:r>
            <a:r>
              <a:rPr lang="en-US" sz="1800" dirty="0"/>
              <a:t>--state NEW,ESTABLISHED,INVALID -j </a:t>
            </a:r>
            <a:r>
              <a:rPr lang="en-US" sz="1800" dirty="0" smtClean="0"/>
              <a:t>DROP</a:t>
            </a:r>
          </a:p>
          <a:p>
            <a:endParaRPr lang="en-US" sz="1800" dirty="0" smtClean="0"/>
          </a:p>
          <a:p>
            <a:r>
              <a:rPr lang="en-US" sz="1800" dirty="0" smtClean="0"/>
              <a:t>202.28.49.14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xmlns="" val="37139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SNAT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iptables</a:t>
            </a:r>
            <a:r>
              <a:rPr lang="en-US" sz="1800" dirty="0" smtClean="0"/>
              <a:t>  -</a:t>
            </a:r>
            <a:r>
              <a:rPr lang="en-US" sz="1800" dirty="0"/>
              <a:t>t </a:t>
            </a:r>
            <a:r>
              <a:rPr lang="en-US" sz="1800" dirty="0" err="1"/>
              <a:t>nat</a:t>
            </a:r>
            <a:r>
              <a:rPr lang="en-US" sz="1800" dirty="0"/>
              <a:t> -A POSTROUTING -o eth0 -j SNAT --to-source </a:t>
            </a:r>
            <a:r>
              <a:rPr lang="en-US" sz="1800" dirty="0" smtClean="0"/>
              <a:t>192.168.63.201</a:t>
            </a:r>
          </a:p>
          <a:p>
            <a:r>
              <a:rPr lang="en-US" sz="1800" dirty="0" err="1" smtClean="0"/>
              <a:t>iptables</a:t>
            </a:r>
            <a:r>
              <a:rPr lang="en-US" sz="1800" dirty="0" smtClean="0"/>
              <a:t>  -</a:t>
            </a:r>
            <a:r>
              <a:rPr lang="en-US" sz="1800" dirty="0"/>
              <a:t>t </a:t>
            </a:r>
            <a:r>
              <a:rPr lang="en-US" sz="1800" dirty="0" err="1"/>
              <a:t>nat</a:t>
            </a:r>
            <a:r>
              <a:rPr lang="en-US" sz="1800" dirty="0"/>
              <a:t> </a:t>
            </a:r>
            <a:r>
              <a:rPr lang="en-US" sz="1800" dirty="0" smtClean="0"/>
              <a:t>-A </a:t>
            </a:r>
            <a:r>
              <a:rPr lang="en-US" sz="1800" dirty="0"/>
              <a:t>POSTROUTING -o eth1 -j SNAT --to-source </a:t>
            </a:r>
            <a:r>
              <a:rPr lang="en-US" sz="1800" dirty="0" smtClean="0"/>
              <a:t>192.168.10.1</a:t>
            </a: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xmlns="" val="254425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Iptables</a:t>
            </a:r>
            <a:r>
              <a:rPr lang="en-US" sz="1600" dirty="0" smtClean="0"/>
              <a:t> – A PREROUTING  -p </a:t>
            </a:r>
            <a:r>
              <a:rPr lang="en-US" sz="1600" dirty="0" err="1" smtClean="0"/>
              <a:t>tcp</a:t>
            </a:r>
            <a:r>
              <a:rPr lang="en-US" sz="1600" dirty="0" smtClean="0"/>
              <a:t>  -d 202.28.49.5 –j DNAT –to-destination 192.168.10.5</a:t>
            </a:r>
            <a:endParaRPr lang="th-TH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28992" y="1285860"/>
            <a:ext cx="5257808" cy="3900502"/>
          </a:xfrm>
        </p:spPr>
        <p:txBody>
          <a:bodyPr>
            <a:normAutofit fontScale="77500" lnSpcReduction="20000"/>
          </a:bodyPr>
          <a:lstStyle/>
          <a:p>
            <a:r>
              <a:rPr lang="en-US" sz="2000" dirty="0" smtClean="0"/>
              <a:t>Server  </a:t>
            </a:r>
            <a:r>
              <a:rPr lang="th-TH" sz="2000" dirty="0" smtClean="0"/>
              <a:t>บริการ </a:t>
            </a:r>
            <a:r>
              <a:rPr lang="en-US" sz="2000" dirty="0" smtClean="0"/>
              <a:t> </a:t>
            </a:r>
            <a:r>
              <a:rPr lang="en-US" sz="2000" dirty="0" err="1" smtClean="0"/>
              <a:t>www,FTP,DHCP,SAMBA</a:t>
            </a:r>
            <a:endParaRPr lang="en-US" sz="2000" dirty="0" smtClean="0"/>
          </a:p>
          <a:p>
            <a:pPr lvl="1"/>
            <a:r>
              <a:rPr lang="en-US" sz="1800" dirty="0" smtClean="0"/>
              <a:t>Web  configure for  home user (</a:t>
            </a:r>
            <a:r>
              <a:rPr lang="en-US" sz="1800" dirty="0" err="1" smtClean="0"/>
              <a:t>public_html</a:t>
            </a:r>
            <a:r>
              <a:rPr lang="en-US" sz="1800" dirty="0" smtClean="0"/>
              <a:t>) to run PHP code</a:t>
            </a:r>
          </a:p>
          <a:p>
            <a:pPr lvl="1"/>
            <a:r>
              <a:rPr lang="en-US" sz="1800" dirty="0" smtClean="0"/>
              <a:t>FTP  configure for anonymous user and Show Banner Your Group</a:t>
            </a:r>
          </a:p>
          <a:p>
            <a:pPr lvl="1"/>
            <a:r>
              <a:rPr lang="en-US" sz="1800" dirty="0" smtClean="0"/>
              <a:t>SAMBA  make share  Folder in name [PUBLIC] and user can write file</a:t>
            </a:r>
          </a:p>
          <a:p>
            <a:pPr lvl="1"/>
            <a:r>
              <a:rPr lang="en-US" sz="1800" dirty="0" smtClean="0"/>
              <a:t>DHCP assign range of IP for  20 station</a:t>
            </a:r>
          </a:p>
          <a:p>
            <a:r>
              <a:rPr lang="en-US" sz="2200" dirty="0" smtClean="0"/>
              <a:t>Server intranet </a:t>
            </a:r>
            <a:r>
              <a:rPr lang="en-US" sz="2200" dirty="0" err="1" smtClean="0"/>
              <a:t>ip</a:t>
            </a:r>
            <a:r>
              <a:rPr lang="en-US" sz="2200" dirty="0" smtClean="0"/>
              <a:t> 192.168.3.80/27 WAN IP 192.168.63.201</a:t>
            </a:r>
          </a:p>
          <a:p>
            <a:r>
              <a:rPr lang="en-US" sz="2200" dirty="0" smtClean="0"/>
              <a:t>Name of client 1 is  com1 and client 2 is com2 (com1 and com2  receive </a:t>
            </a:r>
            <a:r>
              <a:rPr lang="en-US" sz="2200" dirty="0" err="1" smtClean="0"/>
              <a:t>ip</a:t>
            </a:r>
            <a:r>
              <a:rPr lang="en-US" sz="2200" dirty="0" smtClean="0"/>
              <a:t> from DHCP SERVER)</a:t>
            </a:r>
          </a:p>
          <a:p>
            <a:r>
              <a:rPr lang="en-US" sz="2200" dirty="0" smtClean="0"/>
              <a:t>Name of Server is www</a:t>
            </a:r>
          </a:p>
          <a:p>
            <a:r>
              <a:rPr lang="en-US" sz="2200" dirty="0" smtClean="0"/>
              <a:t>Domain group(x)</a:t>
            </a:r>
            <a:r>
              <a:rPr lang="en-US" sz="2200" dirty="0" err="1" smtClean="0"/>
              <a:t>.net</a:t>
            </a:r>
            <a:endParaRPr lang="en-US" sz="2200" dirty="0" smtClean="0"/>
          </a:p>
          <a:p>
            <a:r>
              <a:rPr lang="en-US" sz="2200" dirty="0" smtClean="0"/>
              <a:t>Configure NAT for can used all service by MASQUERADE policy</a:t>
            </a:r>
            <a:endParaRPr lang="th-TH" sz="2200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1214422"/>
            <a:ext cx="2500943" cy="26757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iptables</a:t>
            </a: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800" dirty="0" err="1"/>
              <a:t>iptables</a:t>
            </a:r>
            <a:r>
              <a:rPr lang="en-US" sz="1800" dirty="0"/>
              <a:t> -L</a:t>
            </a:r>
            <a:r>
              <a:rPr lang="en-US" sz="1800" dirty="0" smtClean="0"/>
              <a:t>  (List the rules in all chain)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th-TH" sz="1800" dirty="0" smtClean="0"/>
              <a:t>จะได้ผลลัพธ์เป็น</a:t>
            </a:r>
            <a:br>
              <a:rPr lang="th-TH" sz="1800" dirty="0" smtClean="0"/>
            </a:br>
            <a:r>
              <a:rPr lang="th-TH" sz="1800" dirty="0" smtClean="0"/>
              <a:t/>
            </a:r>
            <a:br>
              <a:rPr lang="th-TH" sz="1800" dirty="0" smtClean="0"/>
            </a:br>
            <a:r>
              <a:rPr lang="en-US" sz="1800" dirty="0" smtClean="0"/>
              <a:t>Chain INPUT (policy ACCEPT)</a:t>
            </a:r>
            <a:br>
              <a:rPr lang="en-US" sz="1800" dirty="0" smtClean="0"/>
            </a:br>
            <a:r>
              <a:rPr lang="en-US" sz="1800" dirty="0" smtClean="0"/>
              <a:t>target     </a:t>
            </a:r>
            <a:r>
              <a:rPr lang="en-US" sz="1800" dirty="0" err="1" smtClean="0"/>
              <a:t>prot</a:t>
            </a:r>
            <a:r>
              <a:rPr lang="en-US" sz="1800" dirty="0" smtClean="0"/>
              <a:t> opt source               destination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Chain FORWARD (policy ACCEPT)</a:t>
            </a:r>
            <a:br>
              <a:rPr lang="en-US" sz="1800" dirty="0" smtClean="0"/>
            </a:br>
            <a:r>
              <a:rPr lang="en-US" sz="1800" dirty="0" smtClean="0"/>
              <a:t>target     </a:t>
            </a:r>
            <a:r>
              <a:rPr lang="en-US" sz="1800" dirty="0" err="1" smtClean="0"/>
              <a:t>prot</a:t>
            </a:r>
            <a:r>
              <a:rPr lang="en-US" sz="1800" dirty="0" smtClean="0"/>
              <a:t> opt source               destination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Chain OUTPUT (policy ACCEPT)</a:t>
            </a:r>
            <a:br>
              <a:rPr lang="en-US" sz="1800" dirty="0" smtClean="0"/>
            </a:br>
            <a:r>
              <a:rPr lang="en-US" sz="1800" dirty="0" smtClean="0"/>
              <a:t>target     </a:t>
            </a:r>
            <a:r>
              <a:rPr lang="en-US" sz="1800" dirty="0" err="1" smtClean="0"/>
              <a:t>prot</a:t>
            </a:r>
            <a:r>
              <a:rPr lang="en-US" sz="1800" dirty="0" smtClean="0"/>
              <a:t> opt source               destination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th-TH" sz="1800" dirty="0"/>
          </a:p>
        </p:txBody>
      </p:sp>
    </p:spTree>
    <p:extLst>
      <p:ext uri="{BB962C8B-B14F-4D97-AF65-F5344CB8AC3E}">
        <p14:creationId xmlns:p14="http://schemas.microsoft.com/office/powerpoint/2010/main" xmlns="" val="194858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ประกอบด้วย </a:t>
            </a:r>
            <a:r>
              <a:rPr lang="en-US" sz="2000" dirty="0" smtClean="0"/>
              <a:t>Chain </a:t>
            </a:r>
            <a:r>
              <a:rPr lang="th-TH" sz="2000" dirty="0" smtClean="0"/>
              <a:t>จำนวน 3 </a:t>
            </a:r>
            <a:r>
              <a:rPr lang="en-US" sz="2000" dirty="0" smtClean="0"/>
              <a:t>Chain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INPUT </a:t>
            </a:r>
            <a:r>
              <a:rPr lang="th-TH" sz="2000" dirty="0" smtClean="0"/>
              <a:t>คือ </a:t>
            </a:r>
            <a:r>
              <a:rPr lang="en-US" sz="2000" dirty="0" smtClean="0"/>
              <a:t>Packet </a:t>
            </a:r>
            <a:r>
              <a:rPr lang="th-TH" sz="2000" dirty="0" smtClean="0"/>
              <a:t>ที่วิ่งเข้ามายังเครื่อง </a:t>
            </a:r>
            <a:r>
              <a:rPr lang="en-US" sz="2000" dirty="0" smtClean="0"/>
              <a:t>Server </a:t>
            </a:r>
            <a:r>
              <a:rPr lang="th-TH" sz="2000" dirty="0" smtClean="0"/>
              <a:t>ทั้งทางขา </a:t>
            </a:r>
            <a:r>
              <a:rPr lang="en-US" sz="2000" dirty="0" smtClean="0"/>
              <a:t>LAN </a:t>
            </a:r>
            <a:r>
              <a:rPr lang="th-TH" sz="2000" dirty="0" smtClean="0"/>
              <a:t>และขา </a:t>
            </a:r>
            <a:r>
              <a:rPr lang="en-US" sz="2000" dirty="0" smtClean="0"/>
              <a:t>WAN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FORWARD </a:t>
            </a:r>
            <a:r>
              <a:rPr lang="th-TH" sz="2000" dirty="0" smtClean="0"/>
              <a:t>คือ </a:t>
            </a:r>
            <a:r>
              <a:rPr lang="en-US" sz="2000" dirty="0" smtClean="0"/>
              <a:t>Packet </a:t>
            </a:r>
            <a:r>
              <a:rPr lang="th-TH" sz="2000" dirty="0" smtClean="0"/>
              <a:t>ที่วิ่งผ่าน </a:t>
            </a:r>
            <a:r>
              <a:rPr lang="en-US" sz="2000" dirty="0" smtClean="0"/>
              <a:t>Server </a:t>
            </a:r>
            <a:r>
              <a:rPr lang="th-TH" sz="2000" dirty="0" smtClean="0"/>
              <a:t>จากทาง </a:t>
            </a:r>
            <a:r>
              <a:rPr lang="en-US" sz="2000" dirty="0" smtClean="0"/>
              <a:t>LAN --&gt; WAN </a:t>
            </a:r>
            <a:r>
              <a:rPr lang="th-TH" sz="2000" dirty="0" smtClean="0"/>
              <a:t>และ จาก </a:t>
            </a:r>
            <a:r>
              <a:rPr lang="en-US" sz="2000" dirty="0" smtClean="0"/>
              <a:t>WAN --&gt; LAN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OUTPUT </a:t>
            </a:r>
            <a:r>
              <a:rPr lang="th-TH" sz="2000" dirty="0" smtClean="0"/>
              <a:t>คือ </a:t>
            </a:r>
            <a:r>
              <a:rPr lang="en-US" sz="2000" dirty="0" smtClean="0"/>
              <a:t>Packet </a:t>
            </a:r>
            <a:r>
              <a:rPr lang="th-TH" sz="2000" dirty="0" smtClean="0"/>
              <a:t>ที่วิ่งออกจากเครื่อง </a:t>
            </a:r>
            <a:r>
              <a:rPr lang="en-US" sz="2000" dirty="0" smtClean="0"/>
              <a:t>Server </a:t>
            </a:r>
            <a:r>
              <a:rPr lang="th-TH" sz="2000" dirty="0" smtClean="0"/>
              <a:t>ทั้งทางขา </a:t>
            </a:r>
            <a:r>
              <a:rPr lang="en-US" sz="2000" dirty="0" smtClean="0"/>
              <a:t>LAN </a:t>
            </a:r>
            <a:r>
              <a:rPr lang="th-TH" sz="2000" dirty="0" smtClean="0"/>
              <a:t>และขา </a:t>
            </a:r>
            <a:r>
              <a:rPr lang="en-US" sz="2000" dirty="0" smtClean="0"/>
              <a:t>WAN</a:t>
            </a:r>
            <a:endParaRPr lang="th-TH" sz="2000" dirty="0" smtClean="0"/>
          </a:p>
          <a:p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34035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และ </a:t>
            </a:r>
            <a:r>
              <a:rPr lang="en-US" sz="2000" dirty="0" smtClean="0"/>
              <a:t>policy </a:t>
            </a:r>
            <a:r>
              <a:rPr lang="th-TH" sz="2000" dirty="0" smtClean="0"/>
              <a:t>จะเป็น </a:t>
            </a:r>
            <a:r>
              <a:rPr lang="en-US" sz="2000" dirty="0" smtClean="0"/>
              <a:t>ACCEPT</a:t>
            </a:r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INPUT </a:t>
            </a:r>
            <a:r>
              <a:rPr lang="th-TH" sz="2000" dirty="0" smtClean="0"/>
              <a:t>คือ </a:t>
            </a:r>
            <a:r>
              <a:rPr lang="th-TH" sz="2000" dirty="0" err="1" smtClean="0"/>
              <a:t>อนุญาติ</a:t>
            </a:r>
            <a:r>
              <a:rPr lang="th-TH" sz="2000" dirty="0" smtClean="0"/>
              <a:t>ให้ทุก </a:t>
            </a:r>
            <a:r>
              <a:rPr lang="en-US" sz="2000" dirty="0" smtClean="0"/>
              <a:t>Packet </a:t>
            </a:r>
            <a:r>
              <a:rPr lang="th-TH" sz="2000" dirty="0" smtClean="0"/>
              <a:t>วิ่งเข้ามายัง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r>
              <a:rPr lang="en-US" sz="2000" dirty="0" smtClean="0"/>
              <a:t>FORWARD </a:t>
            </a:r>
            <a:r>
              <a:rPr lang="th-TH" sz="2000" dirty="0" smtClean="0"/>
              <a:t>คือ </a:t>
            </a:r>
            <a:r>
              <a:rPr lang="th-TH" sz="2000" dirty="0" err="1" smtClean="0"/>
              <a:t>อนุญาติ</a:t>
            </a:r>
            <a:r>
              <a:rPr lang="th-TH" sz="2000" dirty="0" smtClean="0"/>
              <a:t>ให้ทุก </a:t>
            </a:r>
            <a:r>
              <a:rPr lang="en-US" sz="2000" dirty="0" smtClean="0"/>
              <a:t>Packet </a:t>
            </a:r>
            <a:r>
              <a:rPr lang="th-TH" sz="2000" dirty="0" smtClean="0"/>
              <a:t>วิ่งผ่าน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r>
              <a:rPr lang="en-US" sz="2000" dirty="0" smtClean="0"/>
              <a:t>OUTPUT </a:t>
            </a:r>
            <a:r>
              <a:rPr lang="th-TH" sz="2000" dirty="0" smtClean="0"/>
              <a:t>คือ </a:t>
            </a:r>
            <a:r>
              <a:rPr lang="th-TH" sz="2000" dirty="0" err="1" smtClean="0"/>
              <a:t>อนุญาติ</a:t>
            </a:r>
            <a:r>
              <a:rPr lang="th-TH" sz="2000" dirty="0" smtClean="0"/>
              <a:t>ให้ทุก </a:t>
            </a:r>
            <a:r>
              <a:rPr lang="en-US" sz="2000" dirty="0" smtClean="0"/>
              <a:t>Packet </a:t>
            </a:r>
            <a:r>
              <a:rPr lang="th-TH" sz="2000" dirty="0" smtClean="0"/>
              <a:t>วิ่งออกจาก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th-TH" sz="2000" dirty="0" smtClean="0"/>
              <a:t>ในการใช้งานนั้น </a:t>
            </a:r>
            <a:r>
              <a:rPr lang="en-US" sz="2000" dirty="0" smtClean="0"/>
              <a:t>Chain INPUT/OUTPUT </a:t>
            </a:r>
            <a:r>
              <a:rPr lang="th-TH" sz="2000" dirty="0" smtClean="0"/>
              <a:t>จะใช้ในกรณีที่เครื่องเราทำหน้าที่เป็น </a:t>
            </a:r>
            <a:r>
              <a:rPr lang="en-US" sz="2000" dirty="0" smtClean="0"/>
              <a:t>Server</a:t>
            </a:r>
            <a:br>
              <a:rPr lang="en-US" sz="2000" dirty="0" smtClean="0"/>
            </a:br>
            <a:r>
              <a:rPr lang="th-TH" sz="2000" dirty="0" smtClean="0"/>
              <a:t>และ </a:t>
            </a:r>
            <a:r>
              <a:rPr lang="en-US" sz="2000" dirty="0" smtClean="0"/>
              <a:t>Chain FORWARD </a:t>
            </a:r>
            <a:r>
              <a:rPr lang="th-TH" sz="2000" dirty="0" smtClean="0"/>
              <a:t>นั้น จะใช้ในกรณีที่เครื่องเราทำหน้าที่เป็น </a:t>
            </a:r>
            <a:r>
              <a:rPr lang="en-US" sz="2000" dirty="0" smtClean="0"/>
              <a:t>Gateway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xmlns="" val="41207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การเดินทางของ </a:t>
            </a:r>
            <a:r>
              <a:rPr lang="en-US" dirty="0" smtClean="0"/>
              <a:t>Packet </a:t>
            </a:r>
            <a:r>
              <a:rPr lang="th-TH" dirty="0" smtClean="0"/>
              <a:t>ผ่าน </a:t>
            </a:r>
            <a:r>
              <a:rPr lang="en-US" dirty="0" smtClean="0"/>
              <a:t>Server 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จะแบ่งได้เป็น 3 กรณี คือ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 smtClean="0"/>
              <a:t>1</a:t>
            </a:r>
            <a:r>
              <a:rPr lang="th-TH" dirty="0"/>
              <a:t>. ข้อมูลวิ่งมายังเครื่อง </a:t>
            </a:r>
            <a:r>
              <a:rPr lang="en-US" dirty="0"/>
              <a:t>Server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กรณีนี้คือ เครื่อง </a:t>
            </a:r>
            <a:r>
              <a:rPr lang="en-US" dirty="0" smtClean="0"/>
              <a:t>Server </a:t>
            </a:r>
            <a:r>
              <a:rPr lang="th-TH" dirty="0" smtClean="0"/>
              <a:t>เป็นผู้ให้บริการ เช่น </a:t>
            </a:r>
            <a:r>
              <a:rPr lang="en-US" dirty="0" smtClean="0"/>
              <a:t>ftp, web, mail, </a:t>
            </a:r>
            <a:r>
              <a:rPr lang="en-US" dirty="0" err="1" smtClean="0"/>
              <a:t>dns</a:t>
            </a:r>
            <a:r>
              <a:rPr lang="en-US" dirty="0" smtClean="0"/>
              <a:t> </a:t>
            </a:r>
            <a:r>
              <a:rPr lang="th-TH" dirty="0" smtClean="0"/>
              <a:t>หรือ </a:t>
            </a:r>
            <a:r>
              <a:rPr lang="en-US" dirty="0" smtClean="0"/>
              <a:t>proxy </a:t>
            </a:r>
            <a:r>
              <a:rPr lang="th-TH" dirty="0" smtClean="0"/>
              <a:t>เป็นต้น</a:t>
            </a:r>
            <a:br>
              <a:rPr lang="th-TH" dirty="0" smtClean="0"/>
            </a:br>
            <a:r>
              <a:rPr lang="th-TH" dirty="0" smtClean="0"/>
              <a:t>แล้วเครื่องลูกข่าย หรือเครื่องจากภายนอก วิ่งเข้ามายังเครื่อง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การเดินทางของ </a:t>
            </a:r>
            <a:r>
              <a:rPr lang="en-US" dirty="0" smtClean="0"/>
              <a:t>Packet </a:t>
            </a:r>
            <a:r>
              <a:rPr lang="th-TH" dirty="0" smtClean="0"/>
              <a:t>จะเป็นดังนี้ คือ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จาก </a:t>
            </a:r>
            <a:r>
              <a:rPr lang="en-US" dirty="0" smtClean="0"/>
              <a:t>Interface </a:t>
            </a:r>
            <a:r>
              <a:rPr lang="th-TH" dirty="0" smtClean="0"/>
              <a:t>ของ </a:t>
            </a:r>
            <a:r>
              <a:rPr lang="en-US" dirty="0" smtClean="0"/>
              <a:t>Server </a:t>
            </a:r>
            <a:r>
              <a:rPr lang="th-TH" dirty="0" smtClean="0"/>
              <a:t>เช่น </a:t>
            </a:r>
            <a:r>
              <a:rPr lang="en-US" dirty="0" smtClean="0"/>
              <a:t>eth0, ppp0 </a:t>
            </a:r>
            <a:r>
              <a:rPr lang="th-TH" dirty="0" smtClean="0"/>
              <a:t>หรืออื่น ๆ ที่ข้อมูลวิ่งเข้ามา จะวิ่งเข้ามายัง</a:t>
            </a:r>
            <a:br>
              <a:rPr lang="th-TH" dirty="0" smtClean="0"/>
            </a:br>
            <a:r>
              <a:rPr lang="en-US" dirty="0" smtClean="0"/>
              <a:t>Chain PREROUTING  --&gt; </a:t>
            </a:r>
            <a:r>
              <a:rPr lang="en-US" dirty="0" err="1" smtClean="0"/>
              <a:t>Conntrack</a:t>
            </a:r>
            <a:r>
              <a:rPr lang="en-US" dirty="0" smtClean="0"/>
              <a:t> , mangle , </a:t>
            </a:r>
            <a:r>
              <a:rPr lang="en-US" dirty="0" err="1" smtClean="0"/>
              <a:t>nat</a:t>
            </a:r>
            <a:r>
              <a:rPr lang="en-US" dirty="0" smtClean="0"/>
              <a:t> </a:t>
            </a:r>
            <a:r>
              <a:rPr lang="th-TH" dirty="0" smtClean="0"/>
              <a:t>ตามลำดับ  จากนั้นก็จะวิ่งไปยัง</a:t>
            </a:r>
            <a:br>
              <a:rPr lang="th-TH" dirty="0" smtClean="0"/>
            </a:br>
            <a:r>
              <a:rPr lang="en-US" dirty="0" smtClean="0"/>
              <a:t>Routing Process</a:t>
            </a:r>
            <a:br>
              <a:rPr lang="en-US" dirty="0" smtClean="0"/>
            </a:br>
            <a:r>
              <a:rPr lang="en-US" dirty="0" smtClean="0"/>
              <a:t>Chain INPUT --&gt; Filter , </a:t>
            </a:r>
            <a:r>
              <a:rPr lang="en-US" dirty="0" err="1" smtClean="0"/>
              <a:t>Conntrack</a:t>
            </a:r>
            <a:r>
              <a:rPr lang="en-US" dirty="0" smtClean="0"/>
              <a:t> , mangle </a:t>
            </a:r>
            <a:r>
              <a:rPr lang="th-TH" dirty="0" smtClean="0"/>
              <a:t>ตามลำดับ จากนั้นก็จะวิ่งไปยัง</a:t>
            </a:r>
            <a:br>
              <a:rPr lang="th-TH" dirty="0" smtClean="0"/>
            </a:br>
            <a:r>
              <a:rPr lang="en-US" dirty="0" smtClean="0"/>
              <a:t>Local Process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>
                <a:solidFill>
                  <a:srgbClr val="FF0000"/>
                </a:solidFill>
              </a:rPr>
              <a:t>สรุปคือ  </a:t>
            </a:r>
            <a:r>
              <a:rPr lang="en-US" dirty="0">
                <a:solidFill>
                  <a:srgbClr val="FF0000"/>
                </a:solidFill>
              </a:rPr>
              <a:t>Interface -&gt; PREROUTING --&gt; Routing Process --&gt; INPUT --&gt; Local Process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847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dirty="0"/>
              <a:t>2. ข้อมูลวิ่งออกจากเครื่อง </a:t>
            </a:r>
            <a:r>
              <a:rPr lang="en-US" dirty="0"/>
              <a:t>Server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กรณีนี้คือ เมื่อเครื่อง </a:t>
            </a:r>
            <a:r>
              <a:rPr lang="en-US" dirty="0" smtClean="0"/>
              <a:t>Server </a:t>
            </a:r>
            <a:r>
              <a:rPr lang="th-TH" dirty="0" smtClean="0"/>
              <a:t>ได้รับการติดต่อมาจากภายนอก แล้วทำการตอบกลับ ก็จะมีการส่งข้อมูลออก</a:t>
            </a:r>
            <a:br>
              <a:rPr lang="th-TH" dirty="0" smtClean="0"/>
            </a:br>
            <a:r>
              <a:rPr lang="th-TH" dirty="0" smtClean="0"/>
              <a:t>เช่น การ </a:t>
            </a:r>
            <a:r>
              <a:rPr lang="en-US" dirty="0" smtClean="0"/>
              <a:t>ping </a:t>
            </a:r>
            <a:r>
              <a:rPr lang="th-TH" dirty="0" smtClean="0"/>
              <a:t>มายัง </a:t>
            </a:r>
            <a:r>
              <a:rPr lang="en-US" dirty="0" smtClean="0"/>
              <a:t>Server , </a:t>
            </a:r>
            <a:r>
              <a:rPr lang="th-TH" dirty="0" smtClean="0"/>
              <a:t>การส่งข้อมูลไปยังเครื่องลูกข่าย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การเดินทางของ </a:t>
            </a:r>
            <a:r>
              <a:rPr lang="en-US" dirty="0" smtClean="0"/>
              <a:t>Packet </a:t>
            </a:r>
            <a:r>
              <a:rPr lang="th-TH" dirty="0" smtClean="0"/>
              <a:t>จะเป็นดังนี้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en-US" dirty="0" smtClean="0"/>
              <a:t>Local Process</a:t>
            </a:r>
            <a:br>
              <a:rPr lang="en-US" dirty="0" smtClean="0"/>
            </a:br>
            <a:r>
              <a:rPr lang="en-US" dirty="0" smtClean="0"/>
              <a:t>Chain OUTPUT --&gt; </a:t>
            </a:r>
            <a:r>
              <a:rPr lang="en-US" dirty="0" err="1" smtClean="0"/>
              <a:t>Contrack</a:t>
            </a:r>
            <a:r>
              <a:rPr lang="en-US" dirty="0" smtClean="0"/>
              <a:t> , mangle , </a:t>
            </a:r>
            <a:r>
              <a:rPr lang="en-US" dirty="0" err="1" smtClean="0"/>
              <a:t>nat</a:t>
            </a:r>
            <a:r>
              <a:rPr lang="en-US" dirty="0" smtClean="0"/>
              <a:t> , filter </a:t>
            </a:r>
            <a:r>
              <a:rPr lang="th-TH" dirty="0" smtClean="0"/>
              <a:t>ตามลำดับ จากนั้นจะวิ่งไปยัง</a:t>
            </a:r>
            <a:br>
              <a:rPr lang="th-TH" dirty="0" smtClean="0"/>
            </a:br>
            <a:r>
              <a:rPr lang="en-US" dirty="0" smtClean="0"/>
              <a:t>Routing Process</a:t>
            </a:r>
            <a:br>
              <a:rPr lang="en-US" dirty="0" smtClean="0"/>
            </a:br>
            <a:r>
              <a:rPr lang="en-US" dirty="0" smtClean="0"/>
              <a:t>Chain POSTROUTING --&gt; mangle , </a:t>
            </a:r>
            <a:r>
              <a:rPr lang="en-US" dirty="0" err="1" smtClean="0"/>
              <a:t>nat</a:t>
            </a:r>
            <a:r>
              <a:rPr lang="en-US" dirty="0" smtClean="0"/>
              <a:t> , </a:t>
            </a:r>
            <a:r>
              <a:rPr lang="en-US" dirty="0" err="1" smtClean="0"/>
              <a:t>Contrack</a:t>
            </a:r>
            <a:r>
              <a:rPr lang="en-US" dirty="0" smtClean="0"/>
              <a:t> </a:t>
            </a:r>
            <a:r>
              <a:rPr lang="th-TH" dirty="0" smtClean="0"/>
              <a:t>ตามลำดับ จากนั้นก็จะวิ่งไปยัง</a:t>
            </a:r>
            <a:br>
              <a:rPr lang="th-TH" dirty="0" smtClean="0"/>
            </a:br>
            <a:r>
              <a:rPr lang="th-TH" dirty="0" smtClean="0"/>
              <a:t>สู่ </a:t>
            </a:r>
            <a:r>
              <a:rPr lang="en-US" dirty="0" smtClean="0"/>
              <a:t>Interface </a:t>
            </a:r>
            <a:r>
              <a:rPr lang="th-TH" dirty="0" smtClean="0"/>
              <a:t>ของ </a:t>
            </a:r>
            <a:r>
              <a:rPr lang="en-US" dirty="0" smtClean="0"/>
              <a:t>Server </a:t>
            </a:r>
            <a:r>
              <a:rPr lang="th-TH" dirty="0" smtClean="0"/>
              <a:t>เช่น </a:t>
            </a:r>
            <a:r>
              <a:rPr lang="en-US" dirty="0" smtClean="0"/>
              <a:t>ppp0, eth0 </a:t>
            </a:r>
            <a:r>
              <a:rPr lang="th-TH" dirty="0" smtClean="0"/>
              <a:t>เพื่อส่งข้อมูลออกไป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>
                <a:solidFill>
                  <a:srgbClr val="FF0000"/>
                </a:solidFill>
              </a:rPr>
              <a:t>สรุป ง่าย ๆ คือ </a:t>
            </a:r>
            <a:r>
              <a:rPr lang="en-US" dirty="0">
                <a:solidFill>
                  <a:srgbClr val="FF0000"/>
                </a:solidFill>
              </a:rPr>
              <a:t>Local Process --&gt; OUTPUT --&gt; Routing Process --&gt; POSTROUTING --&gt; Interface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25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h-TH" dirty="0"/>
              <a:t>3. ข้อมูลวิ่งผ่านเครื่อง </a:t>
            </a:r>
            <a:r>
              <a:rPr lang="en-US" dirty="0"/>
              <a:t>Server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ในกรณีที่เครื่องของเราทำหน้าที่เป็น </a:t>
            </a:r>
            <a:r>
              <a:rPr lang="en-US" dirty="0" smtClean="0"/>
              <a:t>Gateway </a:t>
            </a:r>
            <a:r>
              <a:rPr lang="th-TH" dirty="0" smtClean="0"/>
              <a:t>ก็จะมีข้อมูลวิ่งจาก </a:t>
            </a:r>
            <a:r>
              <a:rPr lang="en-US" dirty="0" smtClean="0"/>
              <a:t>Interface </a:t>
            </a:r>
            <a:r>
              <a:rPr lang="th-TH" dirty="0" err="1" smtClean="0"/>
              <a:t>นึง</a:t>
            </a:r>
            <a:r>
              <a:rPr lang="th-TH" dirty="0" smtClean="0"/>
              <a:t>ไปยังอีก </a:t>
            </a:r>
            <a:r>
              <a:rPr lang="en-US" dirty="0" smtClean="0"/>
              <a:t>Interface </a:t>
            </a:r>
            <a:r>
              <a:rPr lang="th-TH" dirty="0" smtClean="0"/>
              <a:t>หนึ่งไม่ว่าจะเป็นจาก </a:t>
            </a:r>
            <a:r>
              <a:rPr lang="en-US" dirty="0" smtClean="0"/>
              <a:t>WAN --&gt; LAN  </a:t>
            </a:r>
            <a:r>
              <a:rPr lang="th-TH" dirty="0" smtClean="0"/>
              <a:t>หรือ จาก </a:t>
            </a:r>
            <a:r>
              <a:rPr lang="en-US" dirty="0" smtClean="0"/>
              <a:t>LAN --&gt; WAN </a:t>
            </a:r>
            <a:r>
              <a:rPr lang="th-TH" dirty="0" smtClean="0"/>
              <a:t>ก็จะมีลักษณะเหมือนกัน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ซึ่งจะแทนด้วย </a:t>
            </a:r>
            <a:r>
              <a:rPr lang="en-US" dirty="0" smtClean="0"/>
              <a:t>Interface A </a:t>
            </a:r>
            <a:r>
              <a:rPr lang="th-TH" dirty="0" smtClean="0"/>
              <a:t>ไปยัง </a:t>
            </a:r>
            <a:r>
              <a:rPr lang="en-US" dirty="0" smtClean="0"/>
              <a:t>Interface B </a:t>
            </a:r>
            <a:r>
              <a:rPr lang="th-TH" dirty="0" smtClean="0"/>
              <a:t>การเดินทางของ </a:t>
            </a:r>
            <a:r>
              <a:rPr lang="en-US" dirty="0" smtClean="0"/>
              <a:t>Packet </a:t>
            </a:r>
            <a:r>
              <a:rPr lang="th-TH" dirty="0" smtClean="0"/>
              <a:t>จะเป็นดังนี้</a:t>
            </a:r>
            <a:br>
              <a:rPr lang="th-TH" dirty="0" smtClean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เริ่มต้นจากเข้ามาสู่ </a:t>
            </a:r>
            <a:r>
              <a:rPr lang="en-US" dirty="0" smtClean="0"/>
              <a:t>Interface A</a:t>
            </a:r>
            <a:br>
              <a:rPr lang="en-US" dirty="0" smtClean="0"/>
            </a:br>
            <a:r>
              <a:rPr lang="en-US" dirty="0" smtClean="0"/>
              <a:t>Chain PREROUTING --&gt; </a:t>
            </a:r>
            <a:r>
              <a:rPr lang="en-US" dirty="0" err="1" smtClean="0"/>
              <a:t>Conntrack</a:t>
            </a:r>
            <a:r>
              <a:rPr lang="en-US" dirty="0" smtClean="0"/>
              <a:t> , mangle , </a:t>
            </a:r>
            <a:r>
              <a:rPr lang="en-US" dirty="0" err="1" smtClean="0"/>
              <a:t>nat</a:t>
            </a:r>
            <a:r>
              <a:rPr lang="en-US" dirty="0" smtClean="0"/>
              <a:t> </a:t>
            </a:r>
            <a:r>
              <a:rPr lang="th-TH" dirty="0" smtClean="0"/>
              <a:t>ตามลำดับ จากนั้นจะวิ่งไปยัง</a:t>
            </a:r>
            <a:br>
              <a:rPr lang="th-TH" dirty="0" smtClean="0"/>
            </a:br>
            <a:r>
              <a:rPr lang="en-US" dirty="0" smtClean="0"/>
              <a:t>Routing Process</a:t>
            </a:r>
            <a:br>
              <a:rPr lang="en-US" dirty="0" smtClean="0"/>
            </a:br>
            <a:r>
              <a:rPr lang="en-US" dirty="0" smtClean="0"/>
              <a:t>Chain FORWARD --&gt; mangle , filter </a:t>
            </a:r>
            <a:r>
              <a:rPr lang="th-TH" dirty="0" smtClean="0"/>
              <a:t>ตามลำดับ จากนั้นจะวิ่งไปยัง</a:t>
            </a:r>
            <a:br>
              <a:rPr lang="th-TH" dirty="0" smtClean="0"/>
            </a:br>
            <a:r>
              <a:rPr lang="en-US" dirty="0" smtClean="0"/>
              <a:t>Chain POSTROUTING --&gt; mangle , </a:t>
            </a:r>
            <a:r>
              <a:rPr lang="en-US" dirty="0" err="1" smtClean="0"/>
              <a:t>nat</a:t>
            </a:r>
            <a:r>
              <a:rPr lang="en-US" dirty="0" smtClean="0"/>
              <a:t> , </a:t>
            </a:r>
            <a:r>
              <a:rPr lang="en-US" dirty="0" err="1" smtClean="0"/>
              <a:t>Conntrack</a:t>
            </a:r>
            <a:r>
              <a:rPr lang="en-US" dirty="0" smtClean="0"/>
              <a:t> </a:t>
            </a:r>
            <a:r>
              <a:rPr lang="th-TH" dirty="0" smtClean="0"/>
              <a:t>ตามลำดับ จากนั้นจะวิ่งไปยัง</a:t>
            </a:r>
            <a:br>
              <a:rPr lang="th-TH" dirty="0" smtClean="0"/>
            </a:br>
            <a:r>
              <a:rPr lang="th-TH" dirty="0" smtClean="0"/>
              <a:t>วิ่งออกทาง </a:t>
            </a:r>
            <a:r>
              <a:rPr lang="en-US" dirty="0" smtClean="0"/>
              <a:t>Interface 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>
                <a:solidFill>
                  <a:srgbClr val="FF0000"/>
                </a:solidFill>
              </a:rPr>
              <a:t>สรุป ง่าย ๆ คือ </a:t>
            </a:r>
            <a:r>
              <a:rPr lang="en-US" dirty="0">
                <a:solidFill>
                  <a:srgbClr val="FF0000"/>
                </a:solidFill>
              </a:rPr>
              <a:t>Interface A --&gt; PREROUTING --&gt; Routing Process --&gt; FORWARD --&gt; POSTROUTING --&gt; Interface B</a:t>
            </a:r>
            <a:endParaRPr lang="th-TH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9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การทำ </a:t>
            </a:r>
            <a:r>
              <a:rPr lang="en-US" dirty="0" smtClean="0"/>
              <a:t>Firewall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618856" cy="4525963"/>
          </a:xfrm>
        </p:spPr>
        <p:txBody>
          <a:bodyPr/>
          <a:lstStyle/>
          <a:p>
            <a:r>
              <a:rPr lang="th-TH" dirty="0" smtClean="0"/>
              <a:t>การทำ </a:t>
            </a:r>
            <a:r>
              <a:rPr lang="en-US" dirty="0" smtClean="0"/>
              <a:t>Firewall </a:t>
            </a:r>
            <a:r>
              <a:rPr lang="th-TH" dirty="0" smtClean="0"/>
              <a:t>นั้น ก็คือการสร้างกฎเพื่อกำหนดการเข้าและออกของข้อมูล</a:t>
            </a:r>
            <a:br>
              <a:rPr lang="th-TH" dirty="0" smtClean="0"/>
            </a:br>
            <a:r>
              <a:rPr lang="th-TH" dirty="0" smtClean="0"/>
              <a:t>กรณี</a:t>
            </a:r>
            <a:r>
              <a:rPr lang="th-TH" dirty="0"/>
              <a:t>ที่มี 1 </a:t>
            </a:r>
            <a:r>
              <a:rPr lang="en-US" dirty="0"/>
              <a:t>Interface </a:t>
            </a:r>
            <a:r>
              <a:rPr lang="th-TH" dirty="0"/>
              <a:t>หรือเป็นแค่เพียง </a:t>
            </a:r>
            <a:r>
              <a:rPr lang="en-US" dirty="0"/>
              <a:t>Server </a:t>
            </a:r>
            <a:r>
              <a:rPr lang="th-TH" dirty="0"/>
              <a:t>ให้บริการธรรมดา ก็จะต้องกำหนดกฎ 2 รูปแบบ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1. กำหนดข้อมูลที่วิ่งเข้ามายัง </a:t>
            </a:r>
            <a:r>
              <a:rPr lang="en-US" dirty="0" smtClean="0"/>
              <a:t>Server</a:t>
            </a:r>
            <a:br>
              <a:rPr lang="en-US" dirty="0" smtClean="0"/>
            </a:br>
            <a:r>
              <a:rPr lang="en-US" dirty="0" smtClean="0"/>
              <a:t>2. </a:t>
            </a:r>
            <a:r>
              <a:rPr lang="th-TH" dirty="0" smtClean="0"/>
              <a:t>กำหนดข้อมูลที่วิ่งออกจาก </a:t>
            </a:r>
            <a:r>
              <a:rPr lang="en-US" dirty="0" smtClean="0"/>
              <a:t>Server</a:t>
            </a:r>
            <a:endParaRPr lang="th-TH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95850" y="1967706"/>
            <a:ext cx="3543300" cy="3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69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h-TH" sz="2400" dirty="0"/>
              <a:t>กรณีที่มี 2 </a:t>
            </a:r>
            <a:r>
              <a:rPr lang="en-US" sz="2400" dirty="0"/>
              <a:t>Interface </a:t>
            </a:r>
            <a:r>
              <a:rPr lang="th-TH" sz="2400" dirty="0"/>
              <a:t>และทำหน้าที่เป็น </a:t>
            </a:r>
            <a:r>
              <a:rPr lang="en-US" sz="2400" dirty="0"/>
              <a:t>Gateway </a:t>
            </a:r>
            <a:r>
              <a:rPr lang="th-TH" sz="2400" dirty="0"/>
              <a:t>และให้บริการด้วย จะต้องกำหนดกฎ 4 รูปแบบ</a:t>
            </a:r>
            <a:r>
              <a:rPr lang="th-TH" sz="2400" dirty="0" smtClean="0"/>
              <a:t/>
            </a:r>
            <a:br>
              <a:rPr lang="th-TH" sz="2400" dirty="0" smtClean="0"/>
            </a:br>
            <a:r>
              <a:rPr lang="th-TH" sz="2400" b="1" dirty="0" smtClean="0"/>
              <a:t>1. </a:t>
            </a:r>
            <a:r>
              <a:rPr lang="th-TH" sz="2400" dirty="0" smtClean="0"/>
              <a:t>กำหนดข้อมูลที่วิ่งเข้ามายัง </a:t>
            </a:r>
            <a:r>
              <a:rPr lang="en-US" sz="2400" dirty="0" smtClean="0"/>
              <a:t>Server </a:t>
            </a:r>
            <a:r>
              <a:rPr lang="th-TH" sz="2400" dirty="0" smtClean="0"/>
              <a:t>ทางขา </a:t>
            </a:r>
            <a:r>
              <a:rPr lang="en-US" sz="2400" dirty="0" smtClean="0"/>
              <a:t>WAN </a:t>
            </a:r>
            <a:r>
              <a:rPr lang="th-TH" sz="2400" dirty="0" smtClean="0"/>
              <a:t>และ ขา </a:t>
            </a:r>
            <a:r>
              <a:rPr lang="en-US" sz="2400" dirty="0" smtClean="0"/>
              <a:t>LAN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th-TH" sz="2400" dirty="0" smtClean="0"/>
              <a:t>กำหนดข้อมูลที่วิ่งออกจาก </a:t>
            </a:r>
            <a:r>
              <a:rPr lang="en-US" sz="2400" dirty="0" smtClean="0"/>
              <a:t>Server </a:t>
            </a:r>
            <a:r>
              <a:rPr lang="th-TH" sz="2400" dirty="0" smtClean="0"/>
              <a:t>ทางขา </a:t>
            </a:r>
            <a:r>
              <a:rPr lang="en-US" sz="2400" dirty="0" smtClean="0"/>
              <a:t>WAN </a:t>
            </a:r>
            <a:r>
              <a:rPr lang="th-TH" sz="2400" dirty="0" smtClean="0"/>
              <a:t>และ ขา </a:t>
            </a:r>
            <a:r>
              <a:rPr lang="en-US" sz="2400" dirty="0" smtClean="0"/>
              <a:t>LAN</a:t>
            </a:r>
            <a:br>
              <a:rPr lang="en-US" sz="2400" dirty="0" smtClean="0"/>
            </a:br>
            <a:r>
              <a:rPr lang="en-US" sz="2400" dirty="0" smtClean="0"/>
              <a:t>3.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err="1" smtClean="0"/>
              <a:t>Localnet</a:t>
            </a:r>
            <a:r>
              <a:rPr lang="en-US" sz="2400" dirty="0" smtClean="0"/>
              <a:t> </a:t>
            </a:r>
            <a:r>
              <a:rPr lang="th-TH" sz="2400" dirty="0" smtClean="0"/>
              <a:t>ออกไปยัง </a:t>
            </a:r>
            <a:r>
              <a:rPr lang="en-US" sz="2400" dirty="0" err="1" smtClean="0"/>
              <a:t>InterNet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</a:t>
            </a:r>
            <a:r>
              <a:rPr lang="th-TH" sz="2400" dirty="0" smtClean="0"/>
              <a:t>ข้อมูลที่วิ่งจาก </a:t>
            </a:r>
            <a:r>
              <a:rPr lang="en-US" sz="2400" dirty="0" err="1" smtClean="0"/>
              <a:t>InterNet</a:t>
            </a:r>
            <a:r>
              <a:rPr lang="en-US" sz="2400" dirty="0" smtClean="0"/>
              <a:t> </a:t>
            </a:r>
            <a:r>
              <a:rPr lang="th-TH" sz="2400" dirty="0" smtClean="0"/>
              <a:t>เข้ามายัง </a:t>
            </a:r>
            <a:r>
              <a:rPr lang="en-US" sz="2400" dirty="0" err="1" smtClean="0"/>
              <a:t>LocalNet</a:t>
            </a:r>
            <a:endParaRPr lang="th-TH" sz="2400" dirty="0"/>
          </a:p>
        </p:txBody>
      </p:sp>
      <p:pic>
        <p:nvPicPr>
          <p:cNvPr id="6" name="ตัวแทนเนื้อหา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1916832"/>
            <a:ext cx="4038600" cy="3059047"/>
          </a:xfrm>
        </p:spPr>
      </p:pic>
    </p:spTree>
    <p:extLst>
      <p:ext uri="{BB962C8B-B14F-4D97-AF65-F5344CB8AC3E}">
        <p14:creationId xmlns:p14="http://schemas.microsoft.com/office/powerpoint/2010/main" xmlns="" val="13282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368</Words>
  <Application>Microsoft Office PowerPoint</Application>
  <PresentationFormat>On-screen Show (4:3)</PresentationFormat>
  <Paragraphs>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ชุดรูปแบบของ Office</vt:lpstr>
      <vt:lpstr>Firewall</vt:lpstr>
      <vt:lpstr>iptables</vt:lpstr>
      <vt:lpstr>Slide 3</vt:lpstr>
      <vt:lpstr>Slide 4</vt:lpstr>
      <vt:lpstr>การเดินทางของ Packet ผ่าน Server  จะแบ่งได้เป็น 3 กรณี คือ</vt:lpstr>
      <vt:lpstr>Slide 6</vt:lpstr>
      <vt:lpstr>Slide 7</vt:lpstr>
      <vt:lpstr>การทำ Firewall</vt:lpstr>
      <vt:lpstr>Slide 9</vt:lpstr>
      <vt:lpstr>Slide 10</vt:lpstr>
      <vt:lpstr>Slide 11</vt:lpstr>
      <vt:lpstr>Slide 12</vt:lpstr>
      <vt:lpstr>Slide 13</vt:lpstr>
      <vt:lpstr>Simple NAT </vt:lpstr>
      <vt:lpstr>SNAT</vt:lpstr>
      <vt:lpstr>DNAT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IPtable</dc:title>
  <dc:creator>Windows User</dc:creator>
  <cp:lastModifiedBy>COM3</cp:lastModifiedBy>
  <cp:revision>28</cp:revision>
  <dcterms:created xsi:type="dcterms:W3CDTF">2013-06-28T14:33:40Z</dcterms:created>
  <dcterms:modified xsi:type="dcterms:W3CDTF">2013-06-30T06:29:40Z</dcterms:modified>
</cp:coreProperties>
</file>